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67" r:id="rId3"/>
    <p:sldId id="257" r:id="rId4"/>
    <p:sldId id="258" r:id="rId5"/>
    <p:sldId id="284" r:id="rId6"/>
    <p:sldId id="260" r:id="rId7"/>
    <p:sldId id="286" r:id="rId8"/>
    <p:sldId id="289" r:id="rId9"/>
    <p:sldId id="290" r:id="rId10"/>
    <p:sldId id="294" r:id="rId11"/>
    <p:sldId id="292" r:id="rId12"/>
    <p:sldId id="283" r:id="rId13"/>
    <p:sldId id="270" r:id="rId14"/>
    <p:sldId id="288" r:id="rId15"/>
    <p:sldId id="266" r:id="rId16"/>
    <p:sldId id="281" r:id="rId17"/>
    <p:sldId id="295" r:id="rId18"/>
    <p:sldId id="271" r:id="rId19"/>
    <p:sldId id="293" r:id="rId20"/>
    <p:sldId id="287" r:id="rId21"/>
    <p:sldId id="296" r:id="rId22"/>
    <p:sldId id="273" r:id="rId23"/>
    <p:sldId id="274" r:id="rId24"/>
    <p:sldId id="275" r:id="rId25"/>
    <p:sldId id="276" r:id="rId26"/>
    <p:sldId id="277" r:id="rId27"/>
    <p:sldId id="27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6633"/>
    <a:srgbClr val="191450"/>
    <a:srgbClr val="666666"/>
    <a:srgbClr val="6666FF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8387" autoAdjust="0"/>
  </p:normalViewPr>
  <p:slideViewPr>
    <p:cSldViewPr snapToGrid="0" snapToObjects="1">
      <p:cViewPr>
        <p:scale>
          <a:sx n="100" d="100"/>
          <a:sy n="100" d="100"/>
        </p:scale>
        <p:origin x="-29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34933-F7AD-C44E-9165-3E776FF11D2F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1179A-63C4-F246-9B2E-1F9E8C3DB8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2853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6177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</a:t>
            </a:r>
            <a:r>
              <a:rPr lang="en-US" baseline="0" dirty="0" smtClean="0"/>
              <a:t> Explanatory images for each item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1056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 Images for each item,</a:t>
            </a:r>
            <a:r>
              <a:rPr lang="en-US" baseline="0" dirty="0" smtClean="0"/>
              <a:t> to explain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2171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Additional</a:t>
            </a:r>
            <a:r>
              <a:rPr lang="en-US" baseline="0" dirty="0" smtClean="0"/>
              <a:t> images for the individual items to explain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89701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Divide it in multiple slides :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Saving, Recurring, Fixed</a:t>
            </a:r>
          </a:p>
          <a:p>
            <a:r>
              <a:rPr lang="en-US" baseline="0" dirty="0" smtClean="0"/>
              <a:t>Education Overdraft</a:t>
            </a:r>
          </a:p>
          <a:p>
            <a:r>
              <a:rPr lang="en-US" baseline="0" dirty="0" smtClean="0"/>
              <a:t>ATM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Vidyalaxmi</a:t>
            </a:r>
            <a:r>
              <a:rPr lang="en-US" baseline="0" dirty="0" smtClean="0"/>
              <a:t> portal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9929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Logo</a:t>
            </a:r>
            <a:r>
              <a:rPr lang="en-US" baseline="0" dirty="0" smtClean="0"/>
              <a:t> of </a:t>
            </a:r>
            <a:r>
              <a:rPr lang="en-US" baseline="0" dirty="0" err="1" smtClean="0"/>
              <a:t>Vidyalaxmi</a:t>
            </a:r>
            <a:r>
              <a:rPr lang="en-US" baseline="0" dirty="0" smtClean="0"/>
              <a:t> portal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47917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Notification of </a:t>
            </a:r>
            <a:r>
              <a:rPr lang="en-US" dirty="0" err="1" smtClean="0"/>
              <a:t>Chque</a:t>
            </a:r>
            <a:r>
              <a:rPr lang="en-US" dirty="0" smtClean="0"/>
              <a:t> and</a:t>
            </a:r>
            <a:r>
              <a:rPr lang="en-US" baseline="0" dirty="0" smtClean="0"/>
              <a:t> MICR No- as in NISM 8</a:t>
            </a:r>
            <a:r>
              <a:rPr lang="en-US" baseline="30000" dirty="0" smtClean="0"/>
              <a:t>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std</a:t>
            </a:r>
            <a:r>
              <a:rPr lang="en-US" baseline="0" smtClean="0"/>
              <a:t> workbook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6457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ATM Video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2608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9854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710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59243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14678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02127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6720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113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7745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1824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1049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6467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57917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876F9-E497-964F-8062-217F0A64F809}" type="datetimeFigureOut">
              <a:rPr lang="en-US" smtClean="0"/>
              <a:pPr/>
              <a:t>10/13/2015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5F159-8F73-7A4F-B2C4-2B986C4751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5955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5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50179" y="1632767"/>
            <a:ext cx="3695306" cy="296548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FF"/>
                </a:solidFill>
                <a:latin typeface="Chalkduster"/>
                <a:cs typeface="Chalkduster"/>
              </a:rPr>
              <a:t>Financial Literacy Training</a:t>
            </a:r>
            <a:endParaRPr lang="en-US" sz="5400" b="1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pic>
        <p:nvPicPr>
          <p:cNvPr id="3" name="Picture 2" descr="22246810-A-vector-illustration-of-college-students-in-class-with-professor-teaching-Stock-Vector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179"/>
          <a:stretch/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620712"/>
            <a:ext cx="6520070" cy="84675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err="1" smtClean="0">
                <a:latin typeface="Mangal" pitchFamily="18" charset="0"/>
                <a:cs typeface="Mangal" pitchFamily="18" charset="0"/>
              </a:rPr>
              <a:t>वित्तीय</a:t>
            </a:r>
            <a:r>
              <a:rPr lang="en-US" sz="4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latin typeface="Mangal" pitchFamily="18" charset="0"/>
                <a:cs typeface="Mangal" pitchFamily="18" charset="0"/>
              </a:rPr>
              <a:t>साक्षरता</a:t>
            </a:r>
            <a:r>
              <a:rPr lang="en-US" sz="4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latin typeface="Mangal" pitchFamily="18" charset="0"/>
                <a:cs typeface="Mangal" pitchFamily="18" charset="0"/>
              </a:rPr>
              <a:t>अभ्यासक्रम</a:t>
            </a:r>
            <a:endParaRPr lang="en-US" sz="4000" dirty="0"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915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14409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i-IN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बँकांचे व्यवहार लेख/साधने</a:t>
            </a:r>
          </a:p>
        </p:txBody>
      </p:sp>
      <p:pic>
        <p:nvPicPr>
          <p:cNvPr id="7" name="Picture 6" descr="D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557" y="1490233"/>
            <a:ext cx="4557888" cy="18839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74839" y="3374160"/>
            <a:ext cx="86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Mangal" pitchFamily="18" charset="0"/>
                <a:cs typeface="Mangal" pitchFamily="18" charset="0"/>
              </a:rPr>
              <a:t>धनादेश</a:t>
            </a:r>
            <a:endParaRPr lang="en-US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56906" y="3374160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Mangal" pitchFamily="18" charset="0"/>
                <a:cs typeface="Mangal" pitchFamily="18" charset="0"/>
              </a:rPr>
              <a:t>डिमांड</a:t>
            </a:r>
            <a:r>
              <a:rPr lang="en-US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latin typeface="Mangal" pitchFamily="18" charset="0"/>
                <a:cs typeface="Mangal" pitchFamily="18" charset="0"/>
              </a:rPr>
              <a:t>ड्राफ्ट</a:t>
            </a:r>
            <a:endParaRPr lang="en-US" dirty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341" y="1426827"/>
            <a:ext cx="4087562" cy="1947333"/>
          </a:xfrm>
          <a:prstGeom prst="rect">
            <a:avLst/>
          </a:prstGeom>
        </p:spPr>
      </p:pic>
      <p:pic>
        <p:nvPicPr>
          <p:cNvPr id="9" name="Picture 8" descr="Table-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341" y="3743492"/>
            <a:ext cx="5596959" cy="28521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830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ne-rupee-co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71" y="2664772"/>
            <a:ext cx="1737341" cy="1737341"/>
          </a:xfrm>
          <a:prstGeom prst="rect">
            <a:avLst/>
          </a:prstGeom>
        </p:spPr>
      </p:pic>
      <p:pic>
        <p:nvPicPr>
          <p:cNvPr id="5" name="Picture 4" descr="main-qimg-1dcbe894783f6a7e0cd8bfc65b3af13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216" y="2664772"/>
            <a:ext cx="2719211" cy="1760479"/>
          </a:xfrm>
          <a:prstGeom prst="rect">
            <a:avLst/>
          </a:prstGeom>
        </p:spPr>
      </p:pic>
      <p:pic>
        <p:nvPicPr>
          <p:cNvPr id="6" name="Picture 5" descr="5_indian_currency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618" y="2776513"/>
            <a:ext cx="3177498" cy="14421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1871" y="4559327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Mangal" pitchFamily="18" charset="0"/>
                <a:cs typeface="Mangal" pitchFamily="18" charset="0"/>
              </a:rPr>
              <a:t>एक</a:t>
            </a:r>
            <a:r>
              <a:rPr lang="en-US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latin typeface="Mangal" pitchFamily="18" charset="0"/>
                <a:cs typeface="Mangal" pitchFamily="18" charset="0"/>
              </a:rPr>
              <a:t>रुपयाचे</a:t>
            </a:r>
            <a:r>
              <a:rPr lang="en-US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latin typeface="Mangal" pitchFamily="18" charset="0"/>
                <a:cs typeface="Mangal" pitchFamily="18" charset="0"/>
              </a:rPr>
              <a:t>नाणे</a:t>
            </a:r>
            <a:endParaRPr lang="en-US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9994" y="4559327"/>
            <a:ext cx="1797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Mangal" pitchFamily="18" charset="0"/>
                <a:cs typeface="Mangal" pitchFamily="18" charset="0"/>
              </a:rPr>
              <a:t>एक</a:t>
            </a:r>
            <a:r>
              <a:rPr lang="en-US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latin typeface="Mangal" pitchFamily="18" charset="0"/>
                <a:cs typeface="Mangal" pitchFamily="18" charset="0"/>
              </a:rPr>
              <a:t>रुपयाची</a:t>
            </a:r>
            <a:r>
              <a:rPr lang="en-US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latin typeface="Mangal" pitchFamily="18" charset="0"/>
                <a:cs typeface="Mangal" pitchFamily="18" charset="0"/>
              </a:rPr>
              <a:t>नोट</a:t>
            </a:r>
            <a:endParaRPr lang="en-US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3000" y="4559327"/>
            <a:ext cx="1798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Mangal" pitchFamily="18" charset="0"/>
                <a:cs typeface="Mangal" pitchFamily="18" charset="0"/>
              </a:rPr>
              <a:t>दहा</a:t>
            </a:r>
            <a:r>
              <a:rPr lang="en-US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latin typeface="Mangal" pitchFamily="18" charset="0"/>
                <a:cs typeface="Mangal" pitchFamily="18" charset="0"/>
              </a:rPr>
              <a:t>रुपयाची</a:t>
            </a:r>
            <a:r>
              <a:rPr lang="en-US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latin typeface="Mangal" pitchFamily="18" charset="0"/>
                <a:cs typeface="Mangal" pitchFamily="18" charset="0"/>
              </a:rPr>
              <a:t>नोट</a:t>
            </a:r>
            <a:endParaRPr lang="en-US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623" y="5263444"/>
            <a:ext cx="9128377" cy="14133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आपणास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माहीती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का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?</a:t>
            </a:r>
          </a:p>
          <a:p>
            <a:pPr algn="ctr"/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दहा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रुपये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किंवा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त्‍यावरील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नोटेवर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hi-IN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रिजर्व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गव्‍हर्नरची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स्‍वाक्षरी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असते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एक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रुपयाच्‍या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नोटेवर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वित्त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विभागाची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स्‍वाक्षरी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असते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नाणी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सरकारी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टांकसाळीतून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जारी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केली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जातात</a:t>
            </a:r>
            <a:r>
              <a:rPr lang="en-US" sz="1600" dirty="0" smtClean="0">
                <a:solidFill>
                  <a:srgbClr val="002060"/>
                </a:solidFill>
                <a:latin typeface="Mangal" pitchFamily="18" charset="0"/>
                <a:cs typeface="Mangal" pitchFamily="18" charset="0"/>
              </a:rPr>
              <a:t>.</a:t>
            </a:r>
            <a:endParaRPr lang="en-US" sz="1600" dirty="0">
              <a:solidFill>
                <a:srgbClr val="002060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2" name="Picture 11" descr="RBI-logo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30" y="0"/>
            <a:ext cx="2540000" cy="254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592667"/>
            <a:ext cx="5842000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60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भारतीय</a:t>
            </a:r>
            <a:r>
              <a:rPr lang="en-US" sz="60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60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चलन</a:t>
            </a:r>
            <a:endParaRPr lang="en-US" sz="6000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00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UTIB000002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670" y="972458"/>
            <a:ext cx="1124725" cy="1283209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670744" y="2123178"/>
            <a:ext cx="5802513" cy="4764802"/>
            <a:chOff x="-626" y="-738"/>
            <a:chExt cx="6162" cy="506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83" y="1680"/>
              <a:ext cx="1665" cy="2642"/>
            </a:xfrm>
            <a:custGeom>
              <a:avLst/>
              <a:gdLst>
                <a:gd name="T0" fmla="*/ 494 w 704"/>
                <a:gd name="T1" fmla="*/ 307 h 1117"/>
                <a:gd name="T2" fmla="*/ 525 w 704"/>
                <a:gd name="T3" fmla="*/ 283 h 1117"/>
                <a:gd name="T4" fmla="*/ 657 w 704"/>
                <a:gd name="T5" fmla="*/ 152 h 1117"/>
                <a:gd name="T6" fmla="*/ 687 w 704"/>
                <a:gd name="T7" fmla="*/ 144 h 1117"/>
                <a:gd name="T8" fmla="*/ 700 w 704"/>
                <a:gd name="T9" fmla="*/ 179 h 1117"/>
                <a:gd name="T10" fmla="*/ 646 w 704"/>
                <a:gd name="T11" fmla="*/ 262 h 1117"/>
                <a:gd name="T12" fmla="*/ 542 w 704"/>
                <a:gd name="T13" fmla="*/ 370 h 1117"/>
                <a:gd name="T14" fmla="*/ 533 w 704"/>
                <a:gd name="T15" fmla="*/ 381 h 1117"/>
                <a:gd name="T16" fmla="*/ 531 w 704"/>
                <a:gd name="T17" fmla="*/ 392 h 1117"/>
                <a:gd name="T18" fmla="*/ 542 w 704"/>
                <a:gd name="T19" fmla="*/ 391 h 1117"/>
                <a:gd name="T20" fmla="*/ 603 w 704"/>
                <a:gd name="T21" fmla="*/ 354 h 1117"/>
                <a:gd name="T22" fmla="*/ 660 w 704"/>
                <a:gd name="T23" fmla="*/ 321 h 1117"/>
                <a:gd name="T24" fmla="*/ 688 w 704"/>
                <a:gd name="T25" fmla="*/ 323 h 1117"/>
                <a:gd name="T26" fmla="*/ 688 w 704"/>
                <a:gd name="T27" fmla="*/ 351 h 1117"/>
                <a:gd name="T28" fmla="*/ 604 w 704"/>
                <a:gd name="T29" fmla="*/ 431 h 1117"/>
                <a:gd name="T30" fmla="*/ 462 w 704"/>
                <a:gd name="T31" fmla="*/ 531 h 1117"/>
                <a:gd name="T32" fmla="*/ 398 w 704"/>
                <a:gd name="T33" fmla="*/ 686 h 1117"/>
                <a:gd name="T34" fmla="*/ 401 w 704"/>
                <a:gd name="T35" fmla="*/ 851 h 1117"/>
                <a:gd name="T36" fmla="*/ 415 w 704"/>
                <a:gd name="T37" fmla="*/ 1076 h 1117"/>
                <a:gd name="T38" fmla="*/ 380 w 704"/>
                <a:gd name="T39" fmla="*/ 1117 h 1117"/>
                <a:gd name="T40" fmla="*/ 186 w 704"/>
                <a:gd name="T41" fmla="*/ 1117 h 1117"/>
                <a:gd name="T42" fmla="*/ 164 w 704"/>
                <a:gd name="T43" fmla="*/ 1091 h 1117"/>
                <a:gd name="T44" fmla="*/ 186 w 704"/>
                <a:gd name="T45" fmla="*/ 892 h 1117"/>
                <a:gd name="T46" fmla="*/ 185 w 704"/>
                <a:gd name="T47" fmla="*/ 874 h 1117"/>
                <a:gd name="T48" fmla="*/ 184 w 704"/>
                <a:gd name="T49" fmla="*/ 662 h 1117"/>
                <a:gd name="T50" fmla="*/ 92 w 704"/>
                <a:gd name="T51" fmla="*/ 346 h 1117"/>
                <a:gd name="T52" fmla="*/ 16 w 704"/>
                <a:gd name="T53" fmla="*/ 219 h 1117"/>
                <a:gd name="T54" fmla="*/ 10 w 704"/>
                <a:gd name="T55" fmla="*/ 174 h 1117"/>
                <a:gd name="T56" fmla="*/ 42 w 704"/>
                <a:gd name="T57" fmla="*/ 161 h 1117"/>
                <a:gd name="T58" fmla="*/ 84 w 704"/>
                <a:gd name="T59" fmla="*/ 195 h 1117"/>
                <a:gd name="T60" fmla="*/ 177 w 704"/>
                <a:gd name="T61" fmla="*/ 297 h 1117"/>
                <a:gd name="T62" fmla="*/ 278 w 704"/>
                <a:gd name="T63" fmla="*/ 262 h 1117"/>
                <a:gd name="T64" fmla="*/ 321 w 704"/>
                <a:gd name="T65" fmla="*/ 115 h 1117"/>
                <a:gd name="T66" fmla="*/ 344 w 704"/>
                <a:gd name="T67" fmla="*/ 41 h 1117"/>
                <a:gd name="T68" fmla="*/ 353 w 704"/>
                <a:gd name="T69" fmla="*/ 23 h 1117"/>
                <a:gd name="T70" fmla="*/ 380 w 704"/>
                <a:gd name="T71" fmla="*/ 3 h 1117"/>
                <a:gd name="T72" fmla="*/ 397 w 704"/>
                <a:gd name="T73" fmla="*/ 32 h 1117"/>
                <a:gd name="T74" fmla="*/ 383 w 704"/>
                <a:gd name="T75" fmla="*/ 185 h 1117"/>
                <a:gd name="T76" fmla="*/ 378 w 704"/>
                <a:gd name="T77" fmla="*/ 231 h 1117"/>
                <a:gd name="T78" fmla="*/ 390 w 704"/>
                <a:gd name="T79" fmla="*/ 260 h 1117"/>
                <a:gd name="T80" fmla="*/ 419 w 704"/>
                <a:gd name="T81" fmla="*/ 252 h 1117"/>
                <a:gd name="T82" fmla="*/ 478 w 704"/>
                <a:gd name="T83" fmla="*/ 184 h 1117"/>
                <a:gd name="T84" fmla="*/ 531 w 704"/>
                <a:gd name="T85" fmla="*/ 81 h 1117"/>
                <a:gd name="T86" fmla="*/ 558 w 704"/>
                <a:gd name="T87" fmla="*/ 47 h 1117"/>
                <a:gd name="T88" fmla="*/ 593 w 704"/>
                <a:gd name="T89" fmla="*/ 41 h 1117"/>
                <a:gd name="T90" fmla="*/ 598 w 704"/>
                <a:gd name="T91" fmla="*/ 75 h 1117"/>
                <a:gd name="T92" fmla="*/ 518 w 704"/>
                <a:gd name="T93" fmla="*/ 241 h 1117"/>
                <a:gd name="T94" fmla="*/ 492 w 704"/>
                <a:gd name="T95" fmla="*/ 305 h 1117"/>
                <a:gd name="T96" fmla="*/ 491 w 704"/>
                <a:gd name="T97" fmla="*/ 308 h 1117"/>
                <a:gd name="T98" fmla="*/ 494 w 704"/>
                <a:gd name="T99" fmla="*/ 307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4" h="1117">
                  <a:moveTo>
                    <a:pt x="494" y="307"/>
                  </a:moveTo>
                  <a:cubicBezTo>
                    <a:pt x="508" y="304"/>
                    <a:pt x="516" y="292"/>
                    <a:pt x="525" y="283"/>
                  </a:cubicBezTo>
                  <a:cubicBezTo>
                    <a:pt x="570" y="240"/>
                    <a:pt x="611" y="194"/>
                    <a:pt x="657" y="152"/>
                  </a:cubicBezTo>
                  <a:cubicBezTo>
                    <a:pt x="666" y="144"/>
                    <a:pt x="675" y="137"/>
                    <a:pt x="687" y="144"/>
                  </a:cubicBezTo>
                  <a:cubicBezTo>
                    <a:pt x="700" y="152"/>
                    <a:pt x="704" y="165"/>
                    <a:pt x="700" y="179"/>
                  </a:cubicBezTo>
                  <a:cubicBezTo>
                    <a:pt x="690" y="212"/>
                    <a:pt x="669" y="238"/>
                    <a:pt x="646" y="262"/>
                  </a:cubicBezTo>
                  <a:cubicBezTo>
                    <a:pt x="612" y="298"/>
                    <a:pt x="577" y="334"/>
                    <a:pt x="542" y="370"/>
                  </a:cubicBezTo>
                  <a:cubicBezTo>
                    <a:pt x="539" y="373"/>
                    <a:pt x="536" y="377"/>
                    <a:pt x="533" y="381"/>
                  </a:cubicBezTo>
                  <a:cubicBezTo>
                    <a:pt x="531" y="384"/>
                    <a:pt x="528" y="388"/>
                    <a:pt x="531" y="392"/>
                  </a:cubicBezTo>
                  <a:cubicBezTo>
                    <a:pt x="534" y="395"/>
                    <a:pt x="539" y="393"/>
                    <a:pt x="542" y="391"/>
                  </a:cubicBezTo>
                  <a:cubicBezTo>
                    <a:pt x="564" y="381"/>
                    <a:pt x="583" y="367"/>
                    <a:pt x="603" y="354"/>
                  </a:cubicBezTo>
                  <a:cubicBezTo>
                    <a:pt x="622" y="342"/>
                    <a:pt x="640" y="329"/>
                    <a:pt x="660" y="321"/>
                  </a:cubicBezTo>
                  <a:cubicBezTo>
                    <a:pt x="670" y="317"/>
                    <a:pt x="680" y="315"/>
                    <a:pt x="688" y="323"/>
                  </a:cubicBezTo>
                  <a:cubicBezTo>
                    <a:pt x="697" y="332"/>
                    <a:pt x="693" y="342"/>
                    <a:pt x="688" y="351"/>
                  </a:cubicBezTo>
                  <a:cubicBezTo>
                    <a:pt x="669" y="388"/>
                    <a:pt x="638" y="411"/>
                    <a:pt x="604" y="431"/>
                  </a:cubicBezTo>
                  <a:cubicBezTo>
                    <a:pt x="554" y="460"/>
                    <a:pt x="502" y="488"/>
                    <a:pt x="462" y="531"/>
                  </a:cubicBezTo>
                  <a:cubicBezTo>
                    <a:pt x="422" y="574"/>
                    <a:pt x="399" y="626"/>
                    <a:pt x="398" y="686"/>
                  </a:cubicBezTo>
                  <a:cubicBezTo>
                    <a:pt x="397" y="741"/>
                    <a:pt x="393" y="796"/>
                    <a:pt x="401" y="851"/>
                  </a:cubicBezTo>
                  <a:cubicBezTo>
                    <a:pt x="398" y="927"/>
                    <a:pt x="408" y="1001"/>
                    <a:pt x="415" y="1076"/>
                  </a:cubicBezTo>
                  <a:cubicBezTo>
                    <a:pt x="420" y="1117"/>
                    <a:pt x="421" y="1117"/>
                    <a:pt x="380" y="1117"/>
                  </a:cubicBezTo>
                  <a:cubicBezTo>
                    <a:pt x="315" y="1117"/>
                    <a:pt x="251" y="1117"/>
                    <a:pt x="186" y="1117"/>
                  </a:cubicBezTo>
                  <a:cubicBezTo>
                    <a:pt x="159" y="1117"/>
                    <a:pt x="160" y="1117"/>
                    <a:pt x="164" y="1091"/>
                  </a:cubicBezTo>
                  <a:cubicBezTo>
                    <a:pt x="174" y="1025"/>
                    <a:pt x="182" y="959"/>
                    <a:pt x="186" y="892"/>
                  </a:cubicBezTo>
                  <a:cubicBezTo>
                    <a:pt x="186" y="886"/>
                    <a:pt x="185" y="880"/>
                    <a:pt x="185" y="874"/>
                  </a:cubicBezTo>
                  <a:cubicBezTo>
                    <a:pt x="193" y="803"/>
                    <a:pt x="191" y="733"/>
                    <a:pt x="184" y="662"/>
                  </a:cubicBezTo>
                  <a:cubicBezTo>
                    <a:pt x="173" y="551"/>
                    <a:pt x="140" y="446"/>
                    <a:pt x="92" y="346"/>
                  </a:cubicBezTo>
                  <a:cubicBezTo>
                    <a:pt x="71" y="301"/>
                    <a:pt x="43" y="261"/>
                    <a:pt x="16" y="219"/>
                  </a:cubicBezTo>
                  <a:cubicBezTo>
                    <a:pt x="8" y="205"/>
                    <a:pt x="0" y="191"/>
                    <a:pt x="10" y="174"/>
                  </a:cubicBezTo>
                  <a:cubicBezTo>
                    <a:pt x="18" y="162"/>
                    <a:pt x="27" y="157"/>
                    <a:pt x="42" y="161"/>
                  </a:cubicBezTo>
                  <a:cubicBezTo>
                    <a:pt x="61" y="166"/>
                    <a:pt x="74" y="178"/>
                    <a:pt x="84" y="195"/>
                  </a:cubicBezTo>
                  <a:cubicBezTo>
                    <a:pt x="107" y="236"/>
                    <a:pt x="134" y="273"/>
                    <a:pt x="177" y="297"/>
                  </a:cubicBezTo>
                  <a:cubicBezTo>
                    <a:pt x="227" y="324"/>
                    <a:pt x="256" y="315"/>
                    <a:pt x="278" y="262"/>
                  </a:cubicBezTo>
                  <a:cubicBezTo>
                    <a:pt x="298" y="215"/>
                    <a:pt x="308" y="164"/>
                    <a:pt x="321" y="115"/>
                  </a:cubicBezTo>
                  <a:cubicBezTo>
                    <a:pt x="328" y="90"/>
                    <a:pt x="336" y="65"/>
                    <a:pt x="344" y="41"/>
                  </a:cubicBezTo>
                  <a:cubicBezTo>
                    <a:pt x="346" y="34"/>
                    <a:pt x="349" y="28"/>
                    <a:pt x="353" y="23"/>
                  </a:cubicBezTo>
                  <a:cubicBezTo>
                    <a:pt x="359" y="13"/>
                    <a:pt x="366" y="0"/>
                    <a:pt x="380" y="3"/>
                  </a:cubicBezTo>
                  <a:cubicBezTo>
                    <a:pt x="394" y="6"/>
                    <a:pt x="396" y="20"/>
                    <a:pt x="397" y="32"/>
                  </a:cubicBezTo>
                  <a:cubicBezTo>
                    <a:pt x="401" y="84"/>
                    <a:pt x="391" y="134"/>
                    <a:pt x="383" y="185"/>
                  </a:cubicBezTo>
                  <a:cubicBezTo>
                    <a:pt x="381" y="200"/>
                    <a:pt x="379" y="215"/>
                    <a:pt x="378" y="231"/>
                  </a:cubicBezTo>
                  <a:cubicBezTo>
                    <a:pt x="377" y="242"/>
                    <a:pt x="378" y="254"/>
                    <a:pt x="390" y="260"/>
                  </a:cubicBezTo>
                  <a:cubicBezTo>
                    <a:pt x="401" y="265"/>
                    <a:pt x="411" y="258"/>
                    <a:pt x="419" y="252"/>
                  </a:cubicBezTo>
                  <a:cubicBezTo>
                    <a:pt x="443" y="233"/>
                    <a:pt x="462" y="210"/>
                    <a:pt x="478" y="184"/>
                  </a:cubicBezTo>
                  <a:cubicBezTo>
                    <a:pt x="499" y="152"/>
                    <a:pt x="511" y="114"/>
                    <a:pt x="531" y="81"/>
                  </a:cubicBezTo>
                  <a:cubicBezTo>
                    <a:pt x="539" y="69"/>
                    <a:pt x="547" y="56"/>
                    <a:pt x="558" y="47"/>
                  </a:cubicBezTo>
                  <a:cubicBezTo>
                    <a:pt x="568" y="38"/>
                    <a:pt x="580" y="32"/>
                    <a:pt x="593" y="41"/>
                  </a:cubicBezTo>
                  <a:cubicBezTo>
                    <a:pt x="606" y="50"/>
                    <a:pt x="603" y="63"/>
                    <a:pt x="598" y="75"/>
                  </a:cubicBezTo>
                  <a:cubicBezTo>
                    <a:pt x="574" y="132"/>
                    <a:pt x="544" y="185"/>
                    <a:pt x="518" y="241"/>
                  </a:cubicBezTo>
                  <a:cubicBezTo>
                    <a:pt x="508" y="262"/>
                    <a:pt x="494" y="281"/>
                    <a:pt x="492" y="305"/>
                  </a:cubicBezTo>
                  <a:cubicBezTo>
                    <a:pt x="492" y="306"/>
                    <a:pt x="492" y="307"/>
                    <a:pt x="491" y="308"/>
                  </a:cubicBezTo>
                  <a:cubicBezTo>
                    <a:pt x="492" y="308"/>
                    <a:pt x="493" y="307"/>
                    <a:pt x="494" y="307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80" y="-738"/>
              <a:ext cx="1533" cy="2721"/>
            </a:xfrm>
            <a:custGeom>
              <a:avLst/>
              <a:gdLst>
                <a:gd name="T0" fmla="*/ 294 w 648"/>
                <a:gd name="T1" fmla="*/ 591 h 1150"/>
                <a:gd name="T2" fmla="*/ 386 w 648"/>
                <a:gd name="T3" fmla="*/ 1065 h 1150"/>
                <a:gd name="T4" fmla="*/ 429 w 648"/>
                <a:gd name="T5" fmla="*/ 1150 h 1150"/>
                <a:gd name="T6" fmla="*/ 318 w 648"/>
                <a:gd name="T7" fmla="*/ 1078 h 1150"/>
                <a:gd name="T8" fmla="*/ 75 w 648"/>
                <a:gd name="T9" fmla="*/ 751 h 1150"/>
                <a:gd name="T10" fmla="*/ 9 w 648"/>
                <a:gd name="T11" fmla="*/ 458 h 1150"/>
                <a:gd name="T12" fmla="*/ 63 w 648"/>
                <a:gd name="T13" fmla="*/ 20 h 1150"/>
                <a:gd name="T14" fmla="*/ 89 w 648"/>
                <a:gd name="T15" fmla="*/ 7 h 1150"/>
                <a:gd name="T16" fmla="*/ 449 w 648"/>
                <a:gd name="T17" fmla="*/ 250 h 1150"/>
                <a:gd name="T18" fmla="*/ 629 w 648"/>
                <a:gd name="T19" fmla="*/ 602 h 1150"/>
                <a:gd name="T20" fmla="*/ 586 w 648"/>
                <a:gd name="T21" fmla="*/ 967 h 1150"/>
                <a:gd name="T22" fmla="*/ 525 w 648"/>
                <a:gd name="T23" fmla="*/ 1104 h 1150"/>
                <a:gd name="T24" fmla="*/ 515 w 648"/>
                <a:gd name="T25" fmla="*/ 1096 h 1150"/>
                <a:gd name="T26" fmla="*/ 321 w 648"/>
                <a:gd name="T27" fmla="*/ 643 h 1150"/>
                <a:gd name="T28" fmla="*/ 297 w 648"/>
                <a:gd name="T29" fmla="*/ 569 h 1150"/>
                <a:gd name="T30" fmla="*/ 292 w 648"/>
                <a:gd name="T31" fmla="*/ 521 h 1150"/>
                <a:gd name="T32" fmla="*/ 294 w 648"/>
                <a:gd name="T33" fmla="*/ 591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8" h="1150">
                  <a:moveTo>
                    <a:pt x="294" y="591"/>
                  </a:moveTo>
                  <a:cubicBezTo>
                    <a:pt x="305" y="753"/>
                    <a:pt x="325" y="913"/>
                    <a:pt x="386" y="1065"/>
                  </a:cubicBezTo>
                  <a:cubicBezTo>
                    <a:pt x="398" y="1095"/>
                    <a:pt x="413" y="1123"/>
                    <a:pt x="429" y="1150"/>
                  </a:cubicBezTo>
                  <a:cubicBezTo>
                    <a:pt x="388" y="1132"/>
                    <a:pt x="352" y="1106"/>
                    <a:pt x="318" y="1078"/>
                  </a:cubicBezTo>
                  <a:cubicBezTo>
                    <a:pt x="211" y="989"/>
                    <a:pt x="129" y="880"/>
                    <a:pt x="75" y="751"/>
                  </a:cubicBezTo>
                  <a:cubicBezTo>
                    <a:pt x="37" y="657"/>
                    <a:pt x="16" y="559"/>
                    <a:pt x="9" y="458"/>
                  </a:cubicBezTo>
                  <a:cubicBezTo>
                    <a:pt x="0" y="309"/>
                    <a:pt x="23" y="164"/>
                    <a:pt x="63" y="20"/>
                  </a:cubicBezTo>
                  <a:cubicBezTo>
                    <a:pt x="67" y="3"/>
                    <a:pt x="73" y="0"/>
                    <a:pt x="89" y="7"/>
                  </a:cubicBezTo>
                  <a:cubicBezTo>
                    <a:pt x="224" y="65"/>
                    <a:pt x="347" y="143"/>
                    <a:pt x="449" y="250"/>
                  </a:cubicBezTo>
                  <a:cubicBezTo>
                    <a:pt x="544" y="349"/>
                    <a:pt x="608" y="465"/>
                    <a:pt x="629" y="602"/>
                  </a:cubicBezTo>
                  <a:cubicBezTo>
                    <a:pt x="648" y="727"/>
                    <a:pt x="629" y="848"/>
                    <a:pt x="586" y="967"/>
                  </a:cubicBezTo>
                  <a:cubicBezTo>
                    <a:pt x="568" y="1014"/>
                    <a:pt x="548" y="1060"/>
                    <a:pt x="525" y="1104"/>
                  </a:cubicBezTo>
                  <a:cubicBezTo>
                    <a:pt x="518" y="1103"/>
                    <a:pt x="517" y="1099"/>
                    <a:pt x="515" y="1096"/>
                  </a:cubicBezTo>
                  <a:cubicBezTo>
                    <a:pt x="441" y="948"/>
                    <a:pt x="372" y="799"/>
                    <a:pt x="321" y="643"/>
                  </a:cubicBezTo>
                  <a:cubicBezTo>
                    <a:pt x="313" y="618"/>
                    <a:pt x="310" y="592"/>
                    <a:pt x="297" y="569"/>
                  </a:cubicBezTo>
                  <a:cubicBezTo>
                    <a:pt x="303" y="552"/>
                    <a:pt x="291" y="537"/>
                    <a:pt x="292" y="521"/>
                  </a:cubicBezTo>
                  <a:cubicBezTo>
                    <a:pt x="292" y="545"/>
                    <a:pt x="288" y="568"/>
                    <a:pt x="294" y="591"/>
                  </a:cubicBezTo>
                  <a:close/>
                </a:path>
              </a:pathLst>
            </a:custGeom>
            <a:solidFill>
              <a:srgbClr val="FCE24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530" y="-686"/>
              <a:ext cx="1495" cy="2293"/>
            </a:xfrm>
            <a:custGeom>
              <a:avLst/>
              <a:gdLst>
                <a:gd name="T0" fmla="*/ 331 w 632"/>
                <a:gd name="T1" fmla="*/ 489 h 969"/>
                <a:gd name="T2" fmla="*/ 48 w 632"/>
                <a:gd name="T3" fmla="*/ 933 h 969"/>
                <a:gd name="T4" fmla="*/ 32 w 632"/>
                <a:gd name="T5" fmla="*/ 871 h 969"/>
                <a:gd name="T6" fmla="*/ 192 w 632"/>
                <a:gd name="T7" fmla="*/ 285 h 969"/>
                <a:gd name="T8" fmla="*/ 534 w 632"/>
                <a:gd name="T9" fmla="*/ 10 h 969"/>
                <a:gd name="T10" fmla="*/ 559 w 632"/>
                <a:gd name="T11" fmla="*/ 24 h 969"/>
                <a:gd name="T12" fmla="*/ 617 w 632"/>
                <a:gd name="T13" fmla="*/ 241 h 969"/>
                <a:gd name="T14" fmla="*/ 607 w 632"/>
                <a:gd name="T15" fmla="*/ 531 h 969"/>
                <a:gd name="T16" fmla="*/ 349 w 632"/>
                <a:gd name="T17" fmla="*/ 874 h 969"/>
                <a:gd name="T18" fmla="*/ 155 w 632"/>
                <a:gd name="T19" fmla="*/ 963 h 969"/>
                <a:gd name="T20" fmla="*/ 138 w 632"/>
                <a:gd name="T21" fmla="*/ 965 h 969"/>
                <a:gd name="T22" fmla="*/ 139 w 632"/>
                <a:gd name="T23" fmla="*/ 948 h 969"/>
                <a:gd name="T24" fmla="*/ 303 w 632"/>
                <a:gd name="T25" fmla="*/ 552 h 969"/>
                <a:gd name="T26" fmla="*/ 336 w 632"/>
                <a:gd name="T27" fmla="*/ 492 h 969"/>
                <a:gd name="T28" fmla="*/ 331 w 632"/>
                <a:gd name="T29" fmla="*/ 48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969">
                  <a:moveTo>
                    <a:pt x="331" y="489"/>
                  </a:moveTo>
                  <a:cubicBezTo>
                    <a:pt x="216" y="622"/>
                    <a:pt x="101" y="755"/>
                    <a:pt x="48" y="933"/>
                  </a:cubicBezTo>
                  <a:cubicBezTo>
                    <a:pt x="37" y="911"/>
                    <a:pt x="35" y="891"/>
                    <a:pt x="32" y="871"/>
                  </a:cubicBezTo>
                  <a:cubicBezTo>
                    <a:pt x="0" y="652"/>
                    <a:pt x="55" y="457"/>
                    <a:pt x="192" y="285"/>
                  </a:cubicBezTo>
                  <a:cubicBezTo>
                    <a:pt x="286" y="168"/>
                    <a:pt x="404" y="82"/>
                    <a:pt x="534" y="10"/>
                  </a:cubicBezTo>
                  <a:cubicBezTo>
                    <a:pt x="552" y="0"/>
                    <a:pt x="555" y="13"/>
                    <a:pt x="559" y="24"/>
                  </a:cubicBezTo>
                  <a:cubicBezTo>
                    <a:pt x="586" y="94"/>
                    <a:pt x="606" y="167"/>
                    <a:pt x="617" y="241"/>
                  </a:cubicBezTo>
                  <a:cubicBezTo>
                    <a:pt x="632" y="338"/>
                    <a:pt x="632" y="435"/>
                    <a:pt x="607" y="531"/>
                  </a:cubicBezTo>
                  <a:cubicBezTo>
                    <a:pt x="569" y="681"/>
                    <a:pt x="480" y="794"/>
                    <a:pt x="349" y="874"/>
                  </a:cubicBezTo>
                  <a:cubicBezTo>
                    <a:pt x="288" y="912"/>
                    <a:pt x="223" y="941"/>
                    <a:pt x="155" y="963"/>
                  </a:cubicBezTo>
                  <a:cubicBezTo>
                    <a:pt x="149" y="964"/>
                    <a:pt x="143" y="969"/>
                    <a:pt x="138" y="965"/>
                  </a:cubicBezTo>
                  <a:cubicBezTo>
                    <a:pt x="132" y="960"/>
                    <a:pt x="138" y="953"/>
                    <a:pt x="139" y="948"/>
                  </a:cubicBezTo>
                  <a:cubicBezTo>
                    <a:pt x="186" y="813"/>
                    <a:pt x="237" y="679"/>
                    <a:pt x="303" y="552"/>
                  </a:cubicBezTo>
                  <a:cubicBezTo>
                    <a:pt x="314" y="532"/>
                    <a:pt x="325" y="512"/>
                    <a:pt x="336" y="492"/>
                  </a:cubicBezTo>
                  <a:cubicBezTo>
                    <a:pt x="334" y="491"/>
                    <a:pt x="332" y="490"/>
                    <a:pt x="331" y="489"/>
                  </a:cubicBezTo>
                  <a:close/>
                </a:path>
              </a:pathLst>
            </a:custGeom>
            <a:solidFill>
              <a:srgbClr val="F763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-626" y="1063"/>
              <a:ext cx="2233" cy="1329"/>
            </a:xfrm>
            <a:custGeom>
              <a:avLst/>
              <a:gdLst>
                <a:gd name="T0" fmla="*/ 521 w 944"/>
                <a:gd name="T1" fmla="*/ 296 h 562"/>
                <a:gd name="T2" fmla="*/ 924 w 944"/>
                <a:gd name="T3" fmla="*/ 479 h 562"/>
                <a:gd name="T4" fmla="*/ 844 w 944"/>
                <a:gd name="T5" fmla="*/ 507 h 562"/>
                <a:gd name="T6" fmla="*/ 222 w 944"/>
                <a:gd name="T7" fmla="*/ 361 h 562"/>
                <a:gd name="T8" fmla="*/ 8 w 944"/>
                <a:gd name="T9" fmla="*/ 131 h 562"/>
                <a:gd name="T10" fmla="*/ 13 w 944"/>
                <a:gd name="T11" fmla="*/ 110 h 562"/>
                <a:gd name="T12" fmla="*/ 413 w 944"/>
                <a:gd name="T13" fmla="*/ 1 h 562"/>
                <a:gd name="T14" fmla="*/ 824 w 944"/>
                <a:gd name="T15" fmla="*/ 197 h 562"/>
                <a:gd name="T16" fmla="*/ 944 w 944"/>
                <a:gd name="T17" fmla="*/ 394 h 562"/>
                <a:gd name="T18" fmla="*/ 893 w 944"/>
                <a:gd name="T19" fmla="*/ 386 h 562"/>
                <a:gd name="T20" fmla="*/ 573 w 944"/>
                <a:gd name="T21" fmla="*/ 299 h 562"/>
                <a:gd name="T22" fmla="*/ 510 w 944"/>
                <a:gd name="T23" fmla="*/ 274 h 562"/>
                <a:gd name="T24" fmla="*/ 470 w 944"/>
                <a:gd name="T25" fmla="*/ 262 h 562"/>
                <a:gd name="T26" fmla="*/ 505 w 944"/>
                <a:gd name="T27" fmla="*/ 286 h 562"/>
                <a:gd name="T28" fmla="*/ 508 w 944"/>
                <a:gd name="T29" fmla="*/ 287 h 562"/>
                <a:gd name="T30" fmla="*/ 513 w 944"/>
                <a:gd name="T31" fmla="*/ 291 h 562"/>
                <a:gd name="T32" fmla="*/ 513 w 944"/>
                <a:gd name="T33" fmla="*/ 291 h 562"/>
                <a:gd name="T34" fmla="*/ 521 w 944"/>
                <a:gd name="T35" fmla="*/ 29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4" h="562">
                  <a:moveTo>
                    <a:pt x="521" y="296"/>
                  </a:moveTo>
                  <a:cubicBezTo>
                    <a:pt x="644" y="378"/>
                    <a:pt x="770" y="456"/>
                    <a:pt x="924" y="479"/>
                  </a:cubicBezTo>
                  <a:cubicBezTo>
                    <a:pt x="898" y="493"/>
                    <a:pt x="871" y="500"/>
                    <a:pt x="844" y="507"/>
                  </a:cubicBezTo>
                  <a:cubicBezTo>
                    <a:pt x="613" y="562"/>
                    <a:pt x="407" y="506"/>
                    <a:pt x="222" y="361"/>
                  </a:cubicBezTo>
                  <a:cubicBezTo>
                    <a:pt x="139" y="296"/>
                    <a:pt x="70" y="217"/>
                    <a:pt x="8" y="131"/>
                  </a:cubicBezTo>
                  <a:cubicBezTo>
                    <a:pt x="0" y="120"/>
                    <a:pt x="2" y="116"/>
                    <a:pt x="13" y="110"/>
                  </a:cubicBezTo>
                  <a:cubicBezTo>
                    <a:pt x="138" y="43"/>
                    <a:pt x="270" y="0"/>
                    <a:pt x="413" y="1"/>
                  </a:cubicBezTo>
                  <a:cubicBezTo>
                    <a:pt x="581" y="1"/>
                    <a:pt x="718" y="68"/>
                    <a:pt x="824" y="197"/>
                  </a:cubicBezTo>
                  <a:cubicBezTo>
                    <a:pt x="873" y="256"/>
                    <a:pt x="912" y="322"/>
                    <a:pt x="944" y="394"/>
                  </a:cubicBezTo>
                  <a:cubicBezTo>
                    <a:pt x="925" y="396"/>
                    <a:pt x="909" y="390"/>
                    <a:pt x="893" y="386"/>
                  </a:cubicBezTo>
                  <a:cubicBezTo>
                    <a:pt x="785" y="362"/>
                    <a:pt x="678" y="335"/>
                    <a:pt x="573" y="299"/>
                  </a:cubicBezTo>
                  <a:cubicBezTo>
                    <a:pt x="552" y="292"/>
                    <a:pt x="529" y="287"/>
                    <a:pt x="510" y="274"/>
                  </a:cubicBezTo>
                  <a:cubicBezTo>
                    <a:pt x="498" y="267"/>
                    <a:pt x="485" y="262"/>
                    <a:pt x="470" y="262"/>
                  </a:cubicBezTo>
                  <a:cubicBezTo>
                    <a:pt x="481" y="270"/>
                    <a:pt x="493" y="278"/>
                    <a:pt x="505" y="286"/>
                  </a:cubicBezTo>
                  <a:cubicBezTo>
                    <a:pt x="506" y="287"/>
                    <a:pt x="507" y="287"/>
                    <a:pt x="508" y="287"/>
                  </a:cubicBezTo>
                  <a:cubicBezTo>
                    <a:pt x="510" y="289"/>
                    <a:pt x="511" y="290"/>
                    <a:pt x="513" y="291"/>
                  </a:cubicBezTo>
                  <a:cubicBezTo>
                    <a:pt x="513" y="291"/>
                    <a:pt x="513" y="291"/>
                    <a:pt x="513" y="291"/>
                  </a:cubicBezTo>
                  <a:cubicBezTo>
                    <a:pt x="516" y="293"/>
                    <a:pt x="518" y="294"/>
                    <a:pt x="521" y="296"/>
                  </a:cubicBezTo>
                  <a:close/>
                </a:path>
              </a:pathLst>
            </a:custGeom>
            <a:solidFill>
              <a:srgbClr val="2A81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367" y="1025"/>
              <a:ext cx="2169" cy="1256"/>
            </a:xfrm>
            <a:custGeom>
              <a:avLst/>
              <a:gdLst>
                <a:gd name="T0" fmla="*/ 440 w 917"/>
                <a:gd name="T1" fmla="*/ 243 h 531"/>
                <a:gd name="T2" fmla="*/ 0 w 917"/>
                <a:gd name="T3" fmla="*/ 352 h 531"/>
                <a:gd name="T4" fmla="*/ 24 w 917"/>
                <a:gd name="T5" fmla="*/ 309 h 531"/>
                <a:gd name="T6" fmla="*/ 480 w 917"/>
                <a:gd name="T7" fmla="*/ 23 h 531"/>
                <a:gd name="T8" fmla="*/ 904 w 917"/>
                <a:gd name="T9" fmla="*/ 57 h 531"/>
                <a:gd name="T10" fmla="*/ 913 w 917"/>
                <a:gd name="T11" fmla="*/ 75 h 531"/>
                <a:gd name="T12" fmla="*/ 609 w 917"/>
                <a:gd name="T13" fmla="*/ 450 h 531"/>
                <a:gd name="T14" fmla="*/ 244 w 917"/>
                <a:gd name="T15" fmla="*/ 505 h 531"/>
                <a:gd name="T16" fmla="*/ 141 w 917"/>
                <a:gd name="T17" fmla="*/ 475 h 531"/>
                <a:gd name="T18" fmla="*/ 33 w 917"/>
                <a:gd name="T19" fmla="*/ 428 h 531"/>
                <a:gd name="T20" fmla="*/ 468 w 917"/>
                <a:gd name="T21" fmla="*/ 247 h 531"/>
                <a:gd name="T22" fmla="*/ 506 w 917"/>
                <a:gd name="T23" fmla="*/ 241 h 531"/>
                <a:gd name="T24" fmla="*/ 440 w 917"/>
                <a:gd name="T25" fmla="*/ 243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7" h="531">
                  <a:moveTo>
                    <a:pt x="440" y="243"/>
                  </a:moveTo>
                  <a:cubicBezTo>
                    <a:pt x="288" y="256"/>
                    <a:pt x="138" y="273"/>
                    <a:pt x="0" y="352"/>
                  </a:cubicBezTo>
                  <a:cubicBezTo>
                    <a:pt x="6" y="334"/>
                    <a:pt x="15" y="321"/>
                    <a:pt x="24" y="309"/>
                  </a:cubicBezTo>
                  <a:cubicBezTo>
                    <a:pt x="135" y="149"/>
                    <a:pt x="288" y="54"/>
                    <a:pt x="480" y="23"/>
                  </a:cubicBezTo>
                  <a:cubicBezTo>
                    <a:pt x="624" y="0"/>
                    <a:pt x="765" y="18"/>
                    <a:pt x="904" y="57"/>
                  </a:cubicBezTo>
                  <a:cubicBezTo>
                    <a:pt x="916" y="60"/>
                    <a:pt x="917" y="65"/>
                    <a:pt x="913" y="75"/>
                  </a:cubicBezTo>
                  <a:cubicBezTo>
                    <a:pt x="847" y="228"/>
                    <a:pt x="756" y="362"/>
                    <a:pt x="609" y="450"/>
                  </a:cubicBezTo>
                  <a:cubicBezTo>
                    <a:pt x="495" y="517"/>
                    <a:pt x="372" y="531"/>
                    <a:pt x="244" y="505"/>
                  </a:cubicBezTo>
                  <a:cubicBezTo>
                    <a:pt x="209" y="498"/>
                    <a:pt x="174" y="488"/>
                    <a:pt x="141" y="475"/>
                  </a:cubicBezTo>
                  <a:cubicBezTo>
                    <a:pt x="105" y="462"/>
                    <a:pt x="70" y="448"/>
                    <a:pt x="33" y="428"/>
                  </a:cubicBezTo>
                  <a:cubicBezTo>
                    <a:pt x="175" y="356"/>
                    <a:pt x="316" y="288"/>
                    <a:pt x="468" y="247"/>
                  </a:cubicBezTo>
                  <a:cubicBezTo>
                    <a:pt x="482" y="249"/>
                    <a:pt x="493" y="240"/>
                    <a:pt x="506" y="241"/>
                  </a:cubicBezTo>
                  <a:cubicBezTo>
                    <a:pt x="484" y="240"/>
                    <a:pt x="462" y="236"/>
                    <a:pt x="440" y="243"/>
                  </a:cubicBezTo>
                  <a:close/>
                </a:path>
              </a:pathLst>
            </a:custGeom>
            <a:solidFill>
              <a:srgbClr val="26B2A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0" name="Rectangle 9"/>
          <p:cNvSpPr/>
          <p:nvPr/>
        </p:nvSpPr>
        <p:spPr>
          <a:xfrm>
            <a:off x="6181815" y="2059799"/>
            <a:ext cx="1895167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उघडणे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/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पैसे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काढणे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/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ठेवी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पैसे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हस्‍तांतरीत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करणे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/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विमा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योजना</a:t>
            </a:r>
            <a:endParaRPr lang="en-IN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84661" y="1158895"/>
            <a:ext cx="26789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2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मित्र</a:t>
            </a:r>
            <a:endParaRPr lang="en-US" sz="2400" b="1" dirty="0" smtClean="0">
              <a:latin typeface="Mangal" pitchFamily="18" charset="0"/>
              <a:cs typeface="Mangal" pitchFamily="18" charset="0"/>
            </a:endParaRPr>
          </a:p>
          <a:p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मायक्रो</a:t>
            </a:r>
            <a:r>
              <a:rPr lang="en-US" sz="2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ए.टी.एम.सह</a:t>
            </a:r>
            <a:endParaRPr lang="en-IN" sz="2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20605" y="5131865"/>
            <a:ext cx="1895167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खरेदी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आणि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</a:p>
          <a:p>
            <a:pPr>
              <a:lnSpc>
                <a:spcPts val="1700"/>
              </a:lnSpc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मर्यादित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रक्‍कम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</a:p>
          <a:p>
            <a:pPr>
              <a:lnSpc>
                <a:spcPts val="1700"/>
              </a:lnSpc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काढणे</a:t>
            </a:r>
            <a:endParaRPr lang="en-IN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220605" y="4463775"/>
            <a:ext cx="17956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>
                <a:latin typeface="Mangal" pitchFamily="18" charset="0"/>
                <a:cs typeface="Mangal" pitchFamily="18" charset="0"/>
              </a:rPr>
              <a:t>पॉईंट</a:t>
            </a:r>
            <a:r>
              <a:rPr lang="en-US" sz="20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latin typeface="Mangal" pitchFamily="18" charset="0"/>
                <a:cs typeface="Mangal" pitchFamily="18" charset="0"/>
              </a:rPr>
              <a:t>ऑफ</a:t>
            </a:r>
            <a:r>
              <a:rPr lang="en-US" sz="20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latin typeface="Mangal" pitchFamily="18" charset="0"/>
                <a:cs typeface="Mangal" pitchFamily="18" charset="0"/>
              </a:rPr>
              <a:t>सेल</a:t>
            </a:r>
            <a:endParaRPr lang="en-US" sz="2000" b="1" dirty="0" smtClean="0">
              <a:latin typeface="Mangal" pitchFamily="18" charset="0"/>
              <a:cs typeface="Mangal" pitchFamily="18" charset="0"/>
            </a:endParaRPr>
          </a:p>
          <a:p>
            <a:r>
              <a:rPr lang="en-US" sz="2000" b="1" dirty="0" smtClean="0">
                <a:latin typeface="Mangal" pitchFamily="18" charset="0"/>
                <a:cs typeface="Mangal" pitchFamily="18" charset="0"/>
              </a:rPr>
              <a:t>(</a:t>
            </a:r>
            <a:r>
              <a:rPr lang="en-US" sz="2000" b="1" dirty="0" err="1" smtClean="0">
                <a:latin typeface="Mangal" pitchFamily="18" charset="0"/>
                <a:cs typeface="Mangal" pitchFamily="18" charset="0"/>
              </a:rPr>
              <a:t>विक्री</a:t>
            </a:r>
            <a:r>
              <a:rPr lang="en-US" sz="20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latin typeface="Mangal" pitchFamily="18" charset="0"/>
                <a:cs typeface="Mangal" pitchFamily="18" charset="0"/>
              </a:rPr>
              <a:t>केंद्र</a:t>
            </a:r>
            <a:r>
              <a:rPr lang="en-US" sz="2000" b="1" dirty="0" smtClean="0">
                <a:latin typeface="Mangal" pitchFamily="18" charset="0"/>
                <a:cs typeface="Mangal" pitchFamily="18" charset="0"/>
              </a:rPr>
              <a:t>)</a:t>
            </a:r>
            <a:endParaRPr lang="en-IN" sz="20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87884" y="2086437"/>
            <a:ext cx="1895167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700"/>
              </a:lnSpc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ए.टी.एम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.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मशीन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मधून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पैसे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काढणे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/ </a:t>
            </a:r>
            <a:br>
              <a:rPr lang="en-US" sz="1400" dirty="0" smtClean="0">
                <a:latin typeface="Mangal" pitchFamily="18" charset="0"/>
                <a:cs typeface="Mangal" pitchFamily="18" charset="0"/>
              </a:rPr>
            </a:b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रूपे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डेबीट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कार्ड</a:t>
            </a:r>
            <a:endParaRPr lang="en-IN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98358" y="1589782"/>
            <a:ext cx="1484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800" b="1" dirty="0" err="1" smtClean="0">
                <a:latin typeface="Mangal" pitchFamily="18" charset="0"/>
                <a:cs typeface="Mangal" pitchFamily="18" charset="0"/>
              </a:rPr>
              <a:t>ए.टी.एम</a:t>
            </a:r>
            <a:r>
              <a:rPr lang="en-US" sz="2800" b="1" dirty="0" smtClean="0">
                <a:latin typeface="Mangal" pitchFamily="18" charset="0"/>
                <a:cs typeface="Mangal" pitchFamily="18" charset="0"/>
              </a:rPr>
              <a:t>.</a:t>
            </a:r>
            <a:endParaRPr lang="en-IN" sz="20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9700" y="5060465"/>
            <a:ext cx="1895167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सर्व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बॅंकींग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सेवा</a:t>
            </a:r>
            <a:endParaRPr lang="en-IN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6988" y="4591176"/>
            <a:ext cx="931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800" b="1" dirty="0" err="1" smtClean="0">
                <a:latin typeface="Mangal" pitchFamily="18" charset="0"/>
                <a:cs typeface="Mangal" pitchFamily="18" charset="0"/>
              </a:rPr>
              <a:t>शाखा</a:t>
            </a:r>
            <a:endParaRPr lang="en-IN" sz="2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457200" y="290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34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4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सुविधांची</a:t>
            </a:r>
            <a:r>
              <a:rPr lang="en-US" sz="34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4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विविध</a:t>
            </a:r>
            <a:r>
              <a:rPr lang="en-US" sz="34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4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अंगे</a:t>
            </a:r>
            <a:endParaRPr lang="en-US" sz="34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" name="Picture 1" descr="bank_flat_web_icon_png_bank_png_bank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98" y="3706216"/>
            <a:ext cx="888453" cy="888453"/>
          </a:xfrm>
          <a:prstGeom prst="rect">
            <a:avLst/>
          </a:prstGeom>
        </p:spPr>
      </p:pic>
      <p:pic>
        <p:nvPicPr>
          <p:cNvPr id="3" name="Picture 2" descr="Atm-5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29" y="1560971"/>
            <a:ext cx="997655" cy="997655"/>
          </a:xfrm>
          <a:prstGeom prst="rect">
            <a:avLst/>
          </a:prstGeom>
        </p:spPr>
      </p:pic>
      <p:pic>
        <p:nvPicPr>
          <p:cNvPr id="20" name="Picture 19" descr="stock-vector-a-mobile-hand-held-point-of-sale-pin-pad-terminal-printing-a-receipt-123194281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383"/>
          <a:stretch/>
        </p:blipFill>
        <p:spPr>
          <a:xfrm>
            <a:off x="7473257" y="3292297"/>
            <a:ext cx="1371600" cy="10633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23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12409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–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ए.टी.एम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.</a:t>
            </a:r>
            <a:endParaRPr lang="en-US" sz="40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" name="Picture 1" descr="Screen Shot 2015-09-24 at 4.35.17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137" b="6540"/>
          <a:stretch/>
        </p:blipFill>
        <p:spPr>
          <a:xfrm>
            <a:off x="102186" y="1299331"/>
            <a:ext cx="8934150" cy="4764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801249" y="6346306"/>
            <a:ext cx="164339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6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व्हिडिओ</a:t>
            </a:r>
            <a:r>
              <a:rPr lang="en-US" sz="16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सुरू</a:t>
            </a:r>
            <a:r>
              <a:rPr lang="en-US" sz="16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करा</a:t>
            </a:r>
            <a:endParaRPr lang="en-US" sz="1600" b="1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692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13806"/>
            <a:ext cx="9144000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612901" y="3751263"/>
            <a:ext cx="5918200" cy="3106738"/>
          </a:xfrm>
          <a:custGeom>
            <a:avLst/>
            <a:gdLst>
              <a:gd name="T0" fmla="*/ 916 w 5992"/>
              <a:gd name="T1" fmla="*/ 3141 h 3143"/>
              <a:gd name="T2" fmla="*/ 2996 w 5992"/>
              <a:gd name="T3" fmla="*/ 961 h 3143"/>
              <a:gd name="T4" fmla="*/ 5076 w 5992"/>
              <a:gd name="T5" fmla="*/ 3143 h 3143"/>
              <a:gd name="T6" fmla="*/ 5992 w 5992"/>
              <a:gd name="T7" fmla="*/ 3143 h 3143"/>
              <a:gd name="T8" fmla="*/ 2996 w 5992"/>
              <a:gd name="T9" fmla="*/ 0 h 3143"/>
              <a:gd name="T10" fmla="*/ 0 w 5992"/>
              <a:gd name="T11" fmla="*/ 3142 h 3143"/>
              <a:gd name="T12" fmla="*/ 916 w 5992"/>
              <a:gd name="T13" fmla="*/ 3141 h 3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2" h="3143">
                <a:moveTo>
                  <a:pt x="916" y="3141"/>
                </a:moveTo>
                <a:cubicBezTo>
                  <a:pt x="916" y="1936"/>
                  <a:pt x="1847" y="961"/>
                  <a:pt x="2996" y="961"/>
                </a:cubicBezTo>
                <a:cubicBezTo>
                  <a:pt x="4145" y="961"/>
                  <a:pt x="5076" y="1935"/>
                  <a:pt x="5076" y="3143"/>
                </a:cubicBezTo>
                <a:cubicBezTo>
                  <a:pt x="5992" y="3143"/>
                  <a:pt x="5992" y="3143"/>
                  <a:pt x="5992" y="3143"/>
                </a:cubicBezTo>
                <a:cubicBezTo>
                  <a:pt x="5992" y="1407"/>
                  <a:pt x="4651" y="0"/>
                  <a:pt x="2996" y="0"/>
                </a:cubicBezTo>
                <a:cubicBezTo>
                  <a:pt x="1341" y="0"/>
                  <a:pt x="0" y="1406"/>
                  <a:pt x="0" y="3142"/>
                </a:cubicBezTo>
                <a:lnTo>
                  <a:pt x="916" y="314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758205" y="3999793"/>
            <a:ext cx="5555625" cy="2851003"/>
          </a:xfrm>
          <a:custGeom>
            <a:avLst/>
            <a:gdLst>
              <a:gd name="T0" fmla="*/ 916 w 5992"/>
              <a:gd name="T1" fmla="*/ 3141 h 3143"/>
              <a:gd name="T2" fmla="*/ 2996 w 5992"/>
              <a:gd name="T3" fmla="*/ 961 h 3143"/>
              <a:gd name="T4" fmla="*/ 5076 w 5992"/>
              <a:gd name="T5" fmla="*/ 3143 h 3143"/>
              <a:gd name="T6" fmla="*/ 5992 w 5992"/>
              <a:gd name="T7" fmla="*/ 3143 h 3143"/>
              <a:gd name="T8" fmla="*/ 2996 w 5992"/>
              <a:gd name="T9" fmla="*/ 0 h 3143"/>
              <a:gd name="T10" fmla="*/ 0 w 5992"/>
              <a:gd name="T11" fmla="*/ 3142 h 3143"/>
              <a:gd name="T12" fmla="*/ 916 w 5992"/>
              <a:gd name="T13" fmla="*/ 3141 h 3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2" h="3143">
                <a:moveTo>
                  <a:pt x="916" y="3141"/>
                </a:moveTo>
                <a:cubicBezTo>
                  <a:pt x="916" y="1936"/>
                  <a:pt x="1847" y="961"/>
                  <a:pt x="2996" y="961"/>
                </a:cubicBezTo>
                <a:cubicBezTo>
                  <a:pt x="4145" y="961"/>
                  <a:pt x="5076" y="1935"/>
                  <a:pt x="5076" y="3143"/>
                </a:cubicBezTo>
                <a:cubicBezTo>
                  <a:pt x="5992" y="3143"/>
                  <a:pt x="5992" y="3143"/>
                  <a:pt x="5992" y="3143"/>
                </a:cubicBezTo>
                <a:cubicBezTo>
                  <a:pt x="5992" y="1407"/>
                  <a:pt x="4651" y="0"/>
                  <a:pt x="2996" y="0"/>
                </a:cubicBezTo>
                <a:cubicBezTo>
                  <a:pt x="1341" y="0"/>
                  <a:pt x="0" y="1406"/>
                  <a:pt x="0" y="3142"/>
                </a:cubicBezTo>
                <a:lnTo>
                  <a:pt x="916" y="314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2" name="TextBox 31"/>
          <p:cNvSpPr txBox="1"/>
          <p:nvPr/>
        </p:nvSpPr>
        <p:spPr>
          <a:xfrm>
            <a:off x="2674949" y="1324503"/>
            <a:ext cx="3074880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नॅशनल</a:t>
            </a:r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इलेक्‍ट्रॉनिक्‍स</a:t>
            </a:r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फंड</a:t>
            </a:r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ट्रान्‍सफर</a:t>
            </a:r>
            <a:endParaRPr lang="en-US" sz="1600" b="1" dirty="0" smtClean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  <a:p>
            <a:pPr algn="ctr"/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(</a:t>
            </a:r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एन.एफ.टी</a:t>
            </a:r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.)</a:t>
            </a:r>
            <a:endParaRPr lang="en-US" sz="1600" b="1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94933" y="1474311"/>
            <a:ext cx="2574744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आर.टी.जी.एस</a:t>
            </a:r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. </a:t>
            </a:r>
          </a:p>
          <a:p>
            <a:pPr algn="ctr"/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(</a:t>
            </a:r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रिअल</a:t>
            </a:r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टाईम</a:t>
            </a:r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ग्रॉस</a:t>
            </a:r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सेटलमेंट</a:t>
            </a:r>
            <a:r>
              <a:rPr lang="en-US" sz="16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)</a:t>
            </a:r>
            <a:endParaRPr lang="en-US" sz="1600" b="1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08461" y="2059086"/>
            <a:ext cx="202010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मोबाईल</a:t>
            </a:r>
            <a:r>
              <a:rPr lang="en-US" sz="24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बँकींग</a:t>
            </a:r>
            <a:endParaRPr lang="en-US" sz="2400" b="1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5637" y="3743644"/>
            <a:ext cx="17235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निधी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हस्‍तांतरण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बिल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पेमेंट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करणे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,</a:t>
            </a:r>
          </a:p>
          <a:p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ऑनलाईन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शॉपिंग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तिकीट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आरक्षण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-10438" y="3414051"/>
            <a:ext cx="1656223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इंटरनेट</a:t>
            </a:r>
            <a:r>
              <a:rPr lang="en-US" sz="2000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बॅंकिंग</a:t>
            </a:r>
            <a:endParaRPr lang="en-US" sz="2000" b="1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23692" y="2921359"/>
            <a:ext cx="159691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मोबाईल</a:t>
            </a:r>
            <a:r>
              <a:rPr lang="en-US" b="1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पाकीटे</a:t>
            </a:r>
            <a:endParaRPr lang="en-US" b="1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सुविधांची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विविध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अंगे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-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नवीन</a:t>
            </a:r>
            <a:endParaRPr lang="en-US" sz="40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27590" y="2405924"/>
            <a:ext cx="1723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निधी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हस्‍तांतरण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आयएमपीएस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बिल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पेमेंट्‌स</a:t>
            </a:r>
            <a:endParaRPr lang="en-US" sz="16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531749" y="1944477"/>
            <a:ext cx="1723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कितीही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रकमेचे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आंतरबँक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हस्‍तांतरण</a:t>
            </a:r>
            <a:endParaRPr lang="en-US" sz="16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076473" y="2012266"/>
            <a:ext cx="18116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दोन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लाखापर्यंत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किंवा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अधिक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रकमेचे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आंतरबँक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हस्‍तांतरण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027461" y="3259761"/>
            <a:ext cx="204001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मोबाईल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अधारित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पाकीटसदृश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सुविधा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,</a:t>
            </a:r>
          </a:p>
          <a:p>
            <a:pPr algn="ctr"/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त्‍यात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आधीच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काही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रक्‍कम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भरून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ऑनलाईन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किंवा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ऑफलाईन</a:t>
            </a:r>
            <a:r>
              <a:rPr lang="en-US" sz="14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400" dirty="0" err="1" smtClean="0">
                <a:latin typeface="Mangal" pitchFamily="18" charset="0"/>
                <a:cs typeface="Mangal" pitchFamily="18" charset="0"/>
              </a:rPr>
              <a:t>खर्च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6" name="Picture 15" descr="neft-rtg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272" y="2876753"/>
            <a:ext cx="2915033" cy="874510"/>
          </a:xfrm>
          <a:prstGeom prst="rect">
            <a:avLst/>
          </a:prstGeom>
        </p:spPr>
      </p:pic>
      <p:pic>
        <p:nvPicPr>
          <p:cNvPr id="17" name="Picture 16" descr="icon-mobile-wallet-big@2x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382" y="4468991"/>
            <a:ext cx="1284958" cy="1284958"/>
          </a:xfrm>
          <a:prstGeom prst="rect">
            <a:avLst/>
          </a:prstGeom>
        </p:spPr>
      </p:pic>
      <p:pic>
        <p:nvPicPr>
          <p:cNvPr id="18" name="Picture 17" descr="mobile_bank-5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068" y="2944910"/>
            <a:ext cx="1179504" cy="1179504"/>
          </a:xfrm>
          <a:prstGeom prst="rect">
            <a:avLst/>
          </a:prstGeom>
        </p:spPr>
      </p:pic>
      <p:pic>
        <p:nvPicPr>
          <p:cNvPr id="21" name="Picture 20" descr="event_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26" y="4558796"/>
            <a:ext cx="1290513" cy="9602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049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26346"/>
            <a:ext cx="8229600" cy="4075208"/>
          </a:xfrm>
        </p:spPr>
        <p:txBody>
          <a:bodyPr>
            <a:normAutofit/>
          </a:bodyPr>
          <a:lstStyle/>
          <a:p>
            <a:pPr algn="just"/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मा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.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पंतप्रधानांच्‍या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हस्‍ते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28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ऑगस्ट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2014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ला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योजनेचे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उद्‌घाटन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.</a:t>
            </a:r>
          </a:p>
          <a:p>
            <a:pPr algn="just"/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ग्रामिण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आणि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शहरी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भागातील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कुटुंबासाठी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योजना</a:t>
            </a:r>
            <a:endParaRPr lang="en-US" sz="3000" dirty="0" smtClean="0">
              <a:latin typeface="Mangal" pitchFamily="18" charset="0"/>
              <a:cs typeface="Mangal" pitchFamily="18" charset="0"/>
            </a:endParaRPr>
          </a:p>
          <a:p>
            <a:pPr algn="just"/>
            <a:r>
              <a:rPr lang="en-US" sz="3000" dirty="0" smtClean="0">
                <a:latin typeface="Mangal" pitchFamily="18" charset="0"/>
                <a:cs typeface="Mangal" pitchFamily="18" charset="0"/>
              </a:rPr>
              <a:t>1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लाख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रुपयाची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अपघात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विमा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समाविष्ट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असलेले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रूपे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डेबिट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कार्ड</a:t>
            </a:r>
            <a:endParaRPr lang="en-US" sz="3000" dirty="0" smtClean="0">
              <a:latin typeface="Mangal" pitchFamily="18" charset="0"/>
              <a:cs typeface="Mangal" pitchFamily="18" charset="0"/>
            </a:endParaRPr>
          </a:p>
          <a:p>
            <a:pPr algn="just"/>
            <a:r>
              <a:rPr lang="en-US" sz="3000" dirty="0" smtClean="0">
                <a:latin typeface="Mangal" pitchFamily="18" charset="0"/>
                <a:cs typeface="Mangal" pitchFamily="18" charset="0"/>
              </a:rPr>
              <a:t>5000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रुपयांपर्यंत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ओव्‍हरड्राफ्टची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latin typeface="Mangal" pitchFamily="18" charset="0"/>
                <a:cs typeface="Mangal" pitchFamily="18" charset="0"/>
              </a:rPr>
              <a:t>सोय</a:t>
            </a:r>
            <a:r>
              <a:rPr lang="en-US" sz="3000" dirty="0" smtClean="0">
                <a:latin typeface="Mangal" pitchFamily="18" charset="0"/>
                <a:cs typeface="Mangal" pitchFamily="18" charset="0"/>
              </a:rPr>
              <a:t>.</a:t>
            </a:r>
            <a:endParaRPr lang="en-US" sz="30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559034"/>
            <a:ext cx="8229600" cy="869906"/>
          </a:xfrm>
          <a:prstGeom prst="rect">
            <a:avLst/>
          </a:prstGeom>
          <a:solidFill>
            <a:srgbClr val="1914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प्रधानमंत्री</a:t>
            </a:r>
            <a:r>
              <a:rPr lang="en-US" sz="30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जन-धन</a:t>
            </a:r>
            <a:r>
              <a:rPr lang="en-US" sz="30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0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योजना</a:t>
            </a:r>
            <a:endParaRPr lang="en-US" sz="30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" name="Picture 1" descr="pradhan-mantri-jan-dhan-yojna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9" y="-15746"/>
            <a:ext cx="1580445" cy="15747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924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464081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ओव्‍हरड्राफ्ट</a:t>
            </a:r>
            <a:r>
              <a:rPr lang="en-US" sz="3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, </a:t>
            </a:r>
            <a:r>
              <a:rPr lang="en-US" sz="3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मायक्रो-ए.टी.एम.वरील</a:t>
            </a:r>
            <a:r>
              <a:rPr lang="en-US" sz="36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चर्चा</a:t>
            </a:r>
            <a:endParaRPr lang="en-US" sz="36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68324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व्हिडिओवरील</a:t>
            </a:r>
            <a:r>
              <a:rPr lang="en-US" sz="40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चर्चा</a:t>
            </a:r>
            <a:endParaRPr lang="en-US" sz="40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834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8600" y="-22498"/>
            <a:ext cx="8458200" cy="984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बँकेचे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कार्य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समजून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घेण्यासाठी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छोटे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कार्यक्रम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तयार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करणे</a:t>
            </a:r>
            <a:endParaRPr lang="en-US" sz="28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0413" y="196944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angal" pitchFamily="18" charset="0"/>
                <a:cs typeface="Mangal" pitchFamily="18" charset="0"/>
              </a:rPr>
              <a:t>व्‍यक्‍तिरेखा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angal" pitchFamily="18" charset="0"/>
                <a:cs typeface="Mangal" pitchFamily="18" charset="0"/>
              </a:rPr>
              <a:t>:</a:t>
            </a:r>
            <a:endParaRPr lang="en-IN" dirty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7" name="Picture 6" descr="teacher-manager-between-chair-and-desk-h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61" y="2491556"/>
            <a:ext cx="1822287" cy="16339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7829" y="4276888"/>
            <a:ext cx="1691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बॅंक</a:t>
            </a:r>
            <a:r>
              <a:rPr lang="en-US" b="1" dirty="0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व्‍यवस्‍थापक</a:t>
            </a:r>
            <a:endParaRPr lang="en-US" dirty="0">
              <a:solidFill>
                <a:srgbClr val="000090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829" y="1213905"/>
            <a:ext cx="83089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accent3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कृती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:</a:t>
            </a:r>
          </a:p>
          <a:p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खालील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व्‍यक्‍तिरेखांच्‍या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आधारे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त्‍यांची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कार्ये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समजून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घेण्यासाठी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छोटे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कार्यक्रम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तयार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करा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6178520"/>
            <a:ext cx="9144000" cy="56084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विद्यार्थ्यांना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एखादी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भूमिका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द्या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-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त्‍यासाठी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लेखन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तयार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–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त्‍यानंतर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त्‍या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आधारित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10-15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मिनिटांचा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एक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छोटा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कार्यक्रम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तयार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.</a:t>
            </a:r>
            <a:endParaRPr lang="en-US" sz="1600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2" name="Picture 11" descr="grou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146" y="2491556"/>
            <a:ext cx="1466850" cy="1819275"/>
          </a:xfrm>
          <a:prstGeom prst="rect">
            <a:avLst/>
          </a:prstGeom>
        </p:spPr>
      </p:pic>
      <p:pic>
        <p:nvPicPr>
          <p:cNvPr id="13" name="Picture 12" descr="fron desk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879" y="2529156"/>
            <a:ext cx="1511182" cy="1270000"/>
          </a:xfrm>
          <a:prstGeom prst="rect">
            <a:avLst/>
          </a:prstGeom>
        </p:spPr>
      </p:pic>
      <p:pic>
        <p:nvPicPr>
          <p:cNvPr id="14" name="Picture 13" descr="Cashi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541" y="2529156"/>
            <a:ext cx="1763888" cy="124821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223562" y="4292704"/>
            <a:ext cx="914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रोखपाल</a:t>
            </a:r>
            <a:endParaRPr lang="en-US" dirty="0">
              <a:solidFill>
                <a:srgbClr val="000090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25496" y="4314488"/>
            <a:ext cx="24352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err="1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काउंटरवरील</a:t>
            </a:r>
            <a:r>
              <a:rPr lang="en-US" sz="1600" b="1" dirty="0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डेस्‍क</a:t>
            </a:r>
            <a:r>
              <a:rPr lang="en-US" sz="1600" b="1" dirty="0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ऑफिसर</a:t>
            </a:r>
            <a:endParaRPr lang="en-US" sz="1600" dirty="0">
              <a:solidFill>
                <a:srgbClr val="000090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27727" y="4314488"/>
            <a:ext cx="6527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err="1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ग्राहक</a:t>
            </a:r>
            <a:endParaRPr lang="en-US" sz="1600" dirty="0">
              <a:solidFill>
                <a:srgbClr val="000090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7200" y="4963744"/>
            <a:ext cx="8229600" cy="103654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000" b="1" dirty="0" err="1" smtClean="0">
                <a:solidFill>
                  <a:srgbClr val="4F6228"/>
                </a:solidFill>
                <a:latin typeface="Mangal" pitchFamily="18" charset="0"/>
                <a:cs typeface="Mangal" pitchFamily="18" charset="0"/>
              </a:rPr>
              <a:t>नमुन्‍यादाखल</a:t>
            </a:r>
            <a:r>
              <a:rPr lang="en-US" sz="2000" b="1" dirty="0" smtClean="0">
                <a:solidFill>
                  <a:srgbClr val="4F6228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4F6228"/>
                </a:solidFill>
                <a:latin typeface="Mangal" pitchFamily="18" charset="0"/>
                <a:cs typeface="Mangal" pitchFamily="18" charset="0"/>
              </a:rPr>
              <a:t>उपक्रम</a:t>
            </a:r>
            <a:r>
              <a:rPr lang="en-US" sz="2000" b="1" dirty="0" smtClean="0">
                <a:solidFill>
                  <a:srgbClr val="4F6228"/>
                </a:solidFill>
                <a:latin typeface="Mangal" pitchFamily="18" charset="0"/>
                <a:cs typeface="Mangal" pitchFamily="18" charset="0"/>
              </a:rPr>
              <a:t>: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दोन-तीन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विद्यार्थ्यांचा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गट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तयार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करून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त्‍यांच्‍यात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बँकेत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उघडण्याचे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महत्‍व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विषयावर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चर्चा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घडवून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आणणे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त्‍यानंतर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प्रत्‍यक्ष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बँकशाखेत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जाऊन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एखाद्या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विद्यार्थ्याला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त्‍याच्‍या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खात्‍यात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जमा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झालेली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शिष्यवृत्ती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रक्‍कम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काढण्यासाठी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विड्रॉवल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स्‍लीप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भरून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घेणे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बँकेतील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शैक्षणिक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कर्जाची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चौकशी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करण्यास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सांगणे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 </a:t>
            </a:r>
            <a:endParaRPr lang="en-US" sz="1600" dirty="0">
              <a:solidFill>
                <a:schemeClr val="accent5">
                  <a:lumMod val="75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9" name="Picture 18" descr="Bank mItra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212" y="2295109"/>
            <a:ext cx="873588" cy="198177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711845" y="4292704"/>
            <a:ext cx="922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err="1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1600" b="1" dirty="0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rgbClr val="000090"/>
                </a:solidFill>
                <a:latin typeface="Mangal" pitchFamily="18" charset="0"/>
                <a:cs typeface="Mangal" pitchFamily="18" charset="0"/>
              </a:rPr>
              <a:t>मित्र</a:t>
            </a:r>
            <a:endParaRPr lang="en-US" sz="1600" dirty="0">
              <a:solidFill>
                <a:srgbClr val="000090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353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839604"/>
            <a:ext cx="4773639" cy="1562121"/>
          </a:xfrm>
          <a:prstGeom prst="rect">
            <a:avLst/>
          </a:prstGeom>
          <a:solidFill>
            <a:srgbClr val="99663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दुसऱ्या</a:t>
            </a:r>
            <a:r>
              <a:rPr lang="en-US" sz="28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दिवसाची</a:t>
            </a:r>
            <a:r>
              <a:rPr lang="en-US" sz="2800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सुरूवात</a:t>
            </a:r>
            <a:endParaRPr lang="en-US" sz="2800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पहिला</a:t>
            </a:r>
            <a:r>
              <a:rPr lang="en-US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दिवस</a:t>
            </a:r>
            <a:r>
              <a:rPr lang="en-US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संपला</a:t>
            </a:r>
            <a:endParaRPr lang="en-US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74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958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विमा</a:t>
            </a:r>
            <a:endParaRPr lang="en-US" sz="40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1312" y="825526"/>
            <a:ext cx="38074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>
                <a:solidFill>
                  <a:schemeClr val="bg2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भविष्यातील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नुकसानीपासून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संरक्षण</a:t>
            </a:r>
            <a:endParaRPr lang="en-US" sz="2000" b="1" dirty="0">
              <a:solidFill>
                <a:schemeClr val="bg2">
                  <a:lumMod val="50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7" name="Picture 6" descr="global_images_insurance_life-car-health-ssk_1000700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622" y="394014"/>
            <a:ext cx="3474378" cy="23001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3386669"/>
            <a:ext cx="2878667" cy="762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Mangal" pitchFamily="18" charset="0"/>
                <a:cs typeface="Mangal" pitchFamily="18" charset="0"/>
              </a:rPr>
              <a:t>आयुर्विमा</a:t>
            </a:r>
            <a:endParaRPr lang="en-US" sz="28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98445" y="3386669"/>
            <a:ext cx="3245556" cy="762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Mangal" pitchFamily="18" charset="0"/>
                <a:cs typeface="Mangal" pitchFamily="18" charset="0"/>
              </a:rPr>
              <a:t>सर्वसाधारण</a:t>
            </a:r>
            <a:r>
              <a:rPr lang="en-US" sz="28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latin typeface="Mangal" pitchFamily="18" charset="0"/>
                <a:cs typeface="Mangal" pitchFamily="18" charset="0"/>
              </a:rPr>
              <a:t>विमा</a:t>
            </a:r>
            <a:endParaRPr lang="en-US" sz="2800" dirty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0" name="Picture 9" descr="family-Ic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12" y="4405601"/>
            <a:ext cx="1688592" cy="1700784"/>
          </a:xfrm>
          <a:prstGeom prst="rect">
            <a:avLst/>
          </a:prstGeom>
        </p:spPr>
      </p:pic>
      <p:pic>
        <p:nvPicPr>
          <p:cNvPr id="11" name="Picture 10" descr="pT7KdzX8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620" y="4301284"/>
            <a:ext cx="2300965" cy="1441938"/>
          </a:xfrm>
          <a:prstGeom prst="rect">
            <a:avLst/>
          </a:prstGeom>
        </p:spPr>
      </p:pic>
      <p:pic>
        <p:nvPicPr>
          <p:cNvPr id="12" name="Picture 11" descr="sports-car-clipart-side-view-KTj4ddqTq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204" y="4419540"/>
            <a:ext cx="2418916" cy="120542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71313" y="1447800"/>
            <a:ext cx="49896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i-IN" sz="1600" dirty="0" smtClean="0">
                <a:latin typeface="Mangal" pitchFamily="18" charset="0"/>
                <a:cs typeface="Mangal" pitchFamily="18" charset="0"/>
              </a:rPr>
              <a:t>विविक्षित काळासाठी,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ठराविक रकमेचा वैयक्तिक वा मालमत्तेचा विमा काढण्यासाठी, निश्चित रकमेचे हफ्ते भरणे ज्यामुळे विमाकालात इजा झाल्यास वा मृत्यू झाल्यास निर्धारित रक्कम मिळू शकते. घर,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वाहन व इतर मालमत्तेचे नुकसान झाल्यास भरपाई मिळते </a:t>
            </a:r>
            <a:endParaRPr lang="en-US" sz="1600" dirty="0"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063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39539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व्हिडिओ</a:t>
            </a:r>
            <a:r>
              <a:rPr lang="en-US" sz="36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- </a:t>
            </a:r>
            <a:r>
              <a:rPr lang="en-US" sz="36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जिनी</a:t>
            </a:r>
            <a:endParaRPr lang="en-US" sz="36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" name="Picture 1" descr="Screen Shot 2015-09-24 at 4.30.3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582" b="5008"/>
          <a:stretch/>
        </p:blipFill>
        <p:spPr>
          <a:xfrm>
            <a:off x="160578" y="1182539"/>
            <a:ext cx="8831963" cy="4935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839348" y="6384999"/>
            <a:ext cx="1938599" cy="369332"/>
          </a:xfrm>
          <a:prstGeom prst="rect">
            <a:avLst/>
          </a:prstGeom>
          <a:solidFill>
            <a:srgbClr val="FF66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   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3769" y="6412566"/>
            <a:ext cx="164339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6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व्हिडिओ</a:t>
            </a:r>
            <a:r>
              <a:rPr lang="en-US" sz="16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सुरू</a:t>
            </a:r>
            <a:r>
              <a:rPr lang="en-US" sz="16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करा</a:t>
            </a:r>
            <a:endParaRPr lang="en-US" sz="1600" b="1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88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167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सामाजिक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सुरक्षा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योजना</a:t>
            </a:r>
            <a:endParaRPr lang="en-US" sz="40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1117" y="2913066"/>
            <a:ext cx="24912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वार्षिक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12/-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प्रिमियम</a:t>
            </a:r>
            <a:endParaRPr lang="en-US" dirty="0" smtClean="0">
              <a:solidFill>
                <a:schemeClr val="bg1">
                  <a:lumMod val="50000"/>
                </a:schemeClr>
              </a:solidFill>
              <a:latin typeface="Mangal" pitchFamily="18" charset="0"/>
              <a:cs typeface="Mangal" pitchFamily="18" charset="0"/>
            </a:endParaRPr>
          </a:p>
          <a:p>
            <a:pPr algn="ctr"/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भरून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2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लाख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रुपयापर्यंतच्‍या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अपघात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विमा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योजना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. </a:t>
            </a:r>
          </a:p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(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वय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18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ते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70)</a:t>
            </a:r>
            <a:endParaRPr lang="en-US" dirty="0">
              <a:solidFill>
                <a:schemeClr val="bg1">
                  <a:lumMod val="50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82134" y="2755930"/>
            <a:ext cx="27188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वार्षिक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330/-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रुप</a:t>
            </a:r>
            <a:r>
              <a:rPr lang="hi-IN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या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चा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प्रिमियम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हफ्ता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भरून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2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लाख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रुपये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किंमतीचा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आयुर्विमा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  <a:b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</a:b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(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वय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18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ते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50)</a:t>
            </a:r>
            <a:endParaRPr lang="en-US" dirty="0">
              <a:solidFill>
                <a:srgbClr val="7F7F7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83276" y="2884919"/>
            <a:ext cx="24617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1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हजार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ते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5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हजार</a:t>
            </a:r>
            <a:r>
              <a:rPr lang="hi-IN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पर्यंतचे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निश्चित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निवृत्तीवेतन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</a:t>
            </a:r>
          </a:p>
          <a:p>
            <a:pPr algn="ctr"/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(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वय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18 </a:t>
            </a:r>
            <a:r>
              <a:rPr lang="en-US" dirty="0" err="1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ते</a:t>
            </a:r>
            <a:r>
              <a:rPr lang="en-US" dirty="0" smtClean="0">
                <a:solidFill>
                  <a:srgbClr val="7F7F7F"/>
                </a:solidFill>
                <a:latin typeface="Mangal" pitchFamily="18" charset="0"/>
                <a:cs typeface="Mangal" pitchFamily="18" charset="0"/>
              </a:rPr>
              <a:t> 40)</a:t>
            </a:r>
            <a:endParaRPr lang="en-US" dirty="0">
              <a:solidFill>
                <a:srgbClr val="7F7F7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2" name="Picture 11" descr="Atal Pension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011" y="1498630"/>
            <a:ext cx="1333500" cy="1257300"/>
          </a:xfrm>
          <a:prstGeom prst="rect">
            <a:avLst/>
          </a:prstGeom>
        </p:spPr>
      </p:pic>
      <p:pic>
        <p:nvPicPr>
          <p:cNvPr id="14" name="Picture 13" descr="pmsby-hindi-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72" y="1802546"/>
            <a:ext cx="2073106" cy="765454"/>
          </a:xfrm>
          <a:prstGeom prst="rect">
            <a:avLst/>
          </a:prstGeom>
        </p:spPr>
      </p:pic>
      <p:pic>
        <p:nvPicPr>
          <p:cNvPr id="15" name="Picture 14" descr="pmjjby-hindi-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4922" y="1809906"/>
            <a:ext cx="3398354" cy="758094"/>
          </a:xfrm>
          <a:prstGeom prst="rect">
            <a:avLst/>
          </a:prstGeom>
        </p:spPr>
      </p:pic>
      <p:pic>
        <p:nvPicPr>
          <p:cNvPr id="16" name="Picture 15" descr="apy-hindi-logo.png"/>
          <p:cNvPicPr>
            <a:picLocks noChangeAspect="1"/>
          </p:cNvPicPr>
          <p:nvPr/>
        </p:nvPicPr>
        <p:blipFill>
          <a:blip r:embed="rId6"/>
          <a:srcRect l="-695" r="12314" b="9767"/>
          <a:stretch>
            <a:fillRect/>
          </a:stretch>
        </p:blipFill>
        <p:spPr>
          <a:xfrm>
            <a:off x="7088011" y="1661160"/>
            <a:ext cx="1212074" cy="10947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541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5612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निवृत्ती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वेतन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आणि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सार्वजनिक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भविष्य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निर्वाह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निधी</a:t>
            </a:r>
            <a:endParaRPr lang="en-US" sz="28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6226" y="1047124"/>
            <a:ext cx="321607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सार्वजनिक</a:t>
            </a:r>
            <a:r>
              <a:rPr lang="en-US" sz="2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भविष्य</a:t>
            </a:r>
            <a:r>
              <a:rPr lang="en-US" sz="2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निर्वाह</a:t>
            </a:r>
            <a:r>
              <a:rPr lang="en-US" sz="2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निधी</a:t>
            </a:r>
            <a:r>
              <a:rPr lang="en-US" sz="2800" dirty="0" smtClean="0">
                <a:latin typeface="Mangal" pitchFamily="18" charset="0"/>
                <a:cs typeface="Mangal" pitchFamily="18" charset="0"/>
              </a:rPr>
              <a:t> </a:t>
            </a:r>
            <a:endParaRPr lang="en-US" sz="2400" dirty="0">
              <a:latin typeface="Mangal" pitchFamily="18" charset="0"/>
              <a:cs typeface="Mangal" pitchFamily="18" charset="0"/>
            </a:endParaRPr>
          </a:p>
          <a:p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सार्वजनिक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भविष्य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निर्वाह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निधी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ही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बचत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आणि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कर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बचतीचा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लाभ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देणारी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योजना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.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यात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छोट्या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रकमेची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नियमित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बचत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करून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त्‍या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द्वारे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चांगले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उत्‍पन्न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आणि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आयकर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सवलत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मिळवता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latin typeface="Mangal" pitchFamily="18" charset="0"/>
                <a:cs typeface="Mangal" pitchFamily="18" charset="0"/>
              </a:rPr>
              <a:t>येते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.</a:t>
            </a:r>
            <a:endParaRPr lang="en-US" sz="16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0642" y="1047124"/>
            <a:ext cx="363948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latin typeface="Mangal" pitchFamily="18" charset="0"/>
                <a:cs typeface="Mangal" pitchFamily="18" charset="0"/>
              </a:rPr>
              <a:t>निवृत्तीवेतन</a:t>
            </a:r>
            <a:endParaRPr lang="en-US" sz="2800" b="1" dirty="0" smtClean="0">
              <a:latin typeface="Mangal" pitchFamily="18" charset="0"/>
              <a:cs typeface="Mangal" pitchFamily="18" charset="0"/>
            </a:endParaRPr>
          </a:p>
          <a:p>
            <a:r>
              <a:rPr lang="hi-IN" dirty="0" smtClean="0">
                <a:latin typeface="Mangal" pitchFamily="18" charset="0"/>
                <a:cs typeface="Mangal" pitchFamily="18" charset="0"/>
              </a:rPr>
              <a:t>निवृत्तीनंतर ठराविक उत्‍पन्न मिळविण्यासाठी पैसे बाजूला टाकण्याची योजना</a:t>
            </a:r>
            <a:endParaRPr lang="en-US" dirty="0" smtClean="0">
              <a:latin typeface="Mangal" pitchFamily="18" charset="0"/>
              <a:cs typeface="Mangal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738061" y="4765448"/>
            <a:ext cx="4379486" cy="978150"/>
            <a:chOff x="-1" y="2481873"/>
            <a:chExt cx="4379486" cy="978150"/>
          </a:xfrm>
        </p:grpSpPr>
        <p:sp>
          <p:nvSpPr>
            <p:cNvPr id="8" name="Rectangle 7"/>
            <p:cNvSpPr/>
            <p:nvPr/>
          </p:nvSpPr>
          <p:spPr>
            <a:xfrm>
              <a:off x="-1" y="2481873"/>
              <a:ext cx="4379486" cy="9781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1600" dirty="0" err="1" smtClean="0">
                  <a:solidFill>
                    <a:srgbClr val="FFFF00"/>
                  </a:solidFill>
                  <a:latin typeface="Mangal" pitchFamily="18" charset="0"/>
                  <a:cs typeface="Mangal" pitchFamily="18" charset="0"/>
                </a:rPr>
                <a:t>सहज</a:t>
              </a:r>
              <a:r>
                <a:rPr lang="en-US" sz="1600" dirty="0" smtClean="0">
                  <a:solidFill>
                    <a:srgbClr val="FFFF00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rgbClr val="FFFF00"/>
                  </a:solidFill>
                  <a:latin typeface="Mangal" pitchFamily="18" charset="0"/>
                  <a:cs typeface="Mangal" pitchFamily="18" charset="0"/>
                </a:rPr>
                <a:t>जाणून</a:t>
              </a:r>
              <a:r>
                <a:rPr lang="en-US" sz="1600" dirty="0" smtClean="0">
                  <a:solidFill>
                    <a:srgbClr val="FFFF00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rgbClr val="FFFF00"/>
                  </a:solidFill>
                  <a:latin typeface="Mangal" pitchFamily="18" charset="0"/>
                  <a:cs typeface="Mangal" pitchFamily="18" charset="0"/>
                </a:rPr>
                <a:t>घ्या</a:t>
              </a:r>
              <a:r>
                <a:rPr lang="en-US" sz="1600" dirty="0" smtClean="0">
                  <a:solidFill>
                    <a:srgbClr val="FFFF00"/>
                  </a:solidFill>
                  <a:latin typeface="Mangal" pitchFamily="18" charset="0"/>
                  <a:cs typeface="Mangal" pitchFamily="18" charset="0"/>
                </a:rPr>
                <a:t>:</a:t>
              </a:r>
            </a:p>
            <a:p>
              <a:pPr lvl="1"/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तुमच्‍या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आई-वडिलांना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अथवा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आजी-आजोबांना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त्‍यांनी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निवृत्ती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वेतन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योजना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सुरू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केली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आहे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काय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याची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चौकशी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करा</a:t>
              </a:r>
              <a:r>
                <a:rPr lang="en-US" sz="1600" dirty="0" smtClean="0">
                  <a:solidFill>
                    <a:schemeClr val="bg1"/>
                  </a:solidFill>
                  <a:latin typeface="Mangal" pitchFamily="18" charset="0"/>
                  <a:cs typeface="Mangal" pitchFamily="18" charset="0"/>
                </a:rPr>
                <a:t>.</a:t>
              </a:r>
              <a:endParaRPr lang="en-US" sz="1600" dirty="0">
                <a:solidFill>
                  <a:schemeClr val="bg1"/>
                </a:solidFill>
                <a:latin typeface="Mangal" pitchFamily="18" charset="0"/>
                <a:cs typeface="Mangal" pitchFamily="18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1" y="2720574"/>
              <a:ext cx="457200" cy="457200"/>
            </a:xfrm>
            <a:prstGeom prst="rect">
              <a:avLst/>
            </a:prstGeom>
          </p:spPr>
        </p:pic>
      </p:grpSp>
      <p:pic>
        <p:nvPicPr>
          <p:cNvPr id="11" name="Picture 10" descr="Why-Should-You-Invest-in-a-Public-Provident-Fund-Account-in-Ind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99" y="1047124"/>
            <a:ext cx="1475248" cy="775871"/>
          </a:xfrm>
          <a:prstGeom prst="rect">
            <a:avLst/>
          </a:prstGeom>
        </p:spPr>
      </p:pic>
      <p:pic>
        <p:nvPicPr>
          <p:cNvPr id="12" name="Picture 11" descr="pensi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7" y="2549520"/>
            <a:ext cx="4145914" cy="43230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9231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70615" y="168965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–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प्रधानमंत्री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जनधन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योजनेचे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प्रसारक</a:t>
            </a:r>
            <a:endParaRPr lang="en-US" sz="32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" name="Picture 1" descr="Screen Shot 2015-09-24 at 4.41.12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302" t="12481" r="8202" b="12416"/>
          <a:stretch/>
        </p:blipFill>
        <p:spPr>
          <a:xfrm>
            <a:off x="270615" y="1094946"/>
            <a:ext cx="8634340" cy="4854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65853" y="6322562"/>
            <a:ext cx="1460656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4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sz="14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सुरू</a:t>
            </a:r>
            <a:r>
              <a:rPr lang="en-US" sz="1400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करा</a:t>
            </a:r>
            <a:endParaRPr lang="en-US" sz="1400" b="1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173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12409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–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सुरक्षा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विमा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योजना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(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किराणा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दुकाने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)</a:t>
            </a:r>
            <a:endParaRPr lang="en-US" sz="32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" name="Picture 1" descr="Screen Shot 2015-09-24 at 4.52.41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328" b="5263"/>
          <a:stretch/>
        </p:blipFill>
        <p:spPr>
          <a:xfrm>
            <a:off x="131382" y="905153"/>
            <a:ext cx="8904953" cy="4976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59837" y="6309310"/>
            <a:ext cx="18277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सुरू</a:t>
            </a:r>
            <a:r>
              <a:rPr lang="en-US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करा</a:t>
            </a:r>
            <a:endParaRPr lang="en-US" b="1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351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50359" y="-39920"/>
            <a:ext cx="85691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–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सुरक्षा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विमा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योजना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(</a:t>
            </a:r>
            <a:r>
              <a:rPr lang="en-US" sz="28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ऑटोरिक्षा</a:t>
            </a:r>
            <a:r>
              <a:rPr lang="en-US" sz="28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)</a:t>
            </a:r>
            <a:endParaRPr lang="en-US" sz="28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" name="Picture 1" descr="Screen Shot 2015-09-24 at 4.47.5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604" b="5008"/>
          <a:stretch/>
        </p:blipFill>
        <p:spPr>
          <a:xfrm>
            <a:off x="116784" y="1124147"/>
            <a:ext cx="8919551" cy="4927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39349" y="6282806"/>
            <a:ext cx="18277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सुरू</a:t>
            </a:r>
            <a:r>
              <a:rPr lang="en-US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करा</a:t>
            </a:r>
            <a:endParaRPr lang="en-US" b="1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770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-2532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–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अटल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पेन्‍शन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योजना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(</a:t>
            </a:r>
            <a:r>
              <a:rPr lang="en-US" sz="32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एपीवाय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)</a:t>
            </a:r>
            <a:endParaRPr lang="en-US" sz="3200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5-09-24 at 4.55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838" b="5264"/>
          <a:stretch/>
        </p:blipFill>
        <p:spPr>
          <a:xfrm>
            <a:off x="116784" y="978150"/>
            <a:ext cx="8919551" cy="49558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06829" y="6282806"/>
            <a:ext cx="18277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सुरू</a:t>
            </a:r>
            <a:r>
              <a:rPr lang="en-US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करा</a:t>
            </a:r>
            <a:endParaRPr lang="en-US" b="1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381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-2532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–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जीवन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ज्‍योती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5-09-24 at 4.58.44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73" b="5774"/>
          <a:stretch/>
        </p:blipFill>
        <p:spPr>
          <a:xfrm>
            <a:off x="0" y="948952"/>
            <a:ext cx="9144000" cy="50951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06829" y="6309310"/>
            <a:ext cx="182774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व्‍हिडिओ</a:t>
            </a:r>
            <a:r>
              <a:rPr lang="en-US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सुरू</a:t>
            </a:r>
            <a:r>
              <a:rPr lang="en-US" b="1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करा</a:t>
            </a:r>
            <a:endParaRPr lang="en-US" b="1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911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311185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समूह</a:t>
            </a:r>
            <a:r>
              <a:rPr lang="en-US" dirty="0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कृती</a:t>
            </a:r>
            <a:endParaRPr lang="en-US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8733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प्रश्नोत्तरे</a:t>
            </a:r>
            <a:endParaRPr lang="en-US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45625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srgbClr val="FFFFFF"/>
                </a:solidFill>
                <a:latin typeface="Mangal" pitchFamily="18" charset="0"/>
                <a:cs typeface="Mangal" pitchFamily="18" charset="0"/>
              </a:rPr>
              <a:t>बक्षिस</a:t>
            </a:r>
            <a:endParaRPr lang="en-US" dirty="0">
              <a:solidFill>
                <a:srgbClr val="FFFFFF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178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5193" y="5647922"/>
            <a:ext cx="28383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latin typeface="Mangal" pitchFamily="18" charset="0"/>
                <a:cs typeface="Mangal" pitchFamily="18" charset="0"/>
              </a:rPr>
              <a:t>बचतीमुळे जमा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होणाऱ्या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मोठ्या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रकमेने, आज ज्या वस्तु आपण घेऊ शकत नाही, त्या भविष्यात घेऊ शकतो </a:t>
            </a:r>
            <a:endParaRPr lang="en-US" sz="1600" dirty="0" smtClean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9" name="Picture 8" descr="free-60-icons-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52" y="3504971"/>
            <a:ext cx="1203876" cy="1203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5193" y="4693815"/>
            <a:ext cx="27991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28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भविष्यातील गरजांसाठी</a:t>
            </a:r>
            <a:endParaRPr lang="en-US" sz="28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2" name="Picture 11" descr="free-60-icons-4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939" y="926776"/>
            <a:ext cx="1135569" cy="11355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16428" y="280445"/>
            <a:ext cx="4931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आकस्मिक</a:t>
            </a:r>
            <a:r>
              <a:rPr lang="en-US" sz="36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600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आर्थिक</a:t>
            </a:r>
            <a:r>
              <a:rPr lang="en-US" sz="36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600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गरजा</a:t>
            </a:r>
            <a:endParaRPr lang="en-US" sz="36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6" name="Picture 15" descr="free-60-icons-5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543" y="3580683"/>
            <a:ext cx="1135569" cy="113556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260614" y="4716252"/>
            <a:ext cx="1497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i-IN" sz="28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मोठे खर्च</a:t>
            </a:r>
            <a:endParaRPr lang="en-US" sz="28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23490" y="5175888"/>
            <a:ext cx="246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latin typeface="Mangal" pitchFamily="18" charset="0"/>
                <a:cs typeface="Mangal" pitchFamily="18" charset="0"/>
              </a:rPr>
              <a:t>घर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खरेदी,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विवाह,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शिक्षण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इत्यादी</a:t>
            </a:r>
            <a:r>
              <a:rPr lang="en-US" sz="16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मोठ्या </a:t>
            </a:r>
            <a:r>
              <a:rPr lang="hi-IN" sz="1600" dirty="0" smtClean="0">
                <a:latin typeface="Mangal" pitchFamily="18" charset="0"/>
                <a:cs typeface="Mangal" pitchFamily="18" charset="0"/>
              </a:rPr>
              <a:t>खर्चांची तरतूद</a:t>
            </a:r>
            <a:endParaRPr lang="en-US" sz="1600" dirty="0" smtClean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2904378" y="3107614"/>
            <a:ext cx="2791816" cy="2791816"/>
          </a:xfrm>
          <a:prstGeom prst="ellipse">
            <a:avLst/>
          </a:prstGeom>
          <a:ln w="381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i-IN" sz="3100" b="1" dirty="0" smtClean="0">
                <a:solidFill>
                  <a:schemeClr val="accent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बचतीची आवश्यक</a:t>
            </a:r>
            <a:r>
              <a:rPr lang="en-US" sz="3100" b="1" dirty="0" err="1" smtClean="0">
                <a:solidFill>
                  <a:schemeClr val="accent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ता</a:t>
            </a:r>
            <a:r>
              <a:rPr lang="hi-IN" sz="3100" b="1" dirty="0" smtClean="0">
                <a:solidFill>
                  <a:schemeClr val="accent1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का असते?</a:t>
            </a:r>
            <a:endParaRPr lang="en-US" sz="3100" b="1" dirty="0">
              <a:solidFill>
                <a:schemeClr val="accent1">
                  <a:lumMod val="75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6810" y="2120349"/>
            <a:ext cx="2036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i-IN" sz="28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आकस्मिकता</a:t>
            </a:r>
            <a:endParaRPr lang="en-US" sz="28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03983" y="2509587"/>
            <a:ext cx="4105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latin typeface="Mangal" pitchFamily="18" charset="0"/>
                <a:cs typeface="Mangal" pitchFamily="18" charset="0"/>
              </a:rPr>
              <a:t>अपघात, आजारपण, मृत्यू अशा कारणासाठी येणारे आकस्मिक व तातडीचे खर्च </a:t>
            </a:r>
            <a:endParaRPr lang="en-US" sz="1600" dirty="0" smtClean="0"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94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14739"/>
            <a:ext cx="8229600" cy="1143000"/>
          </a:xfrm>
        </p:spPr>
        <p:txBody>
          <a:bodyPr>
            <a:normAutofit/>
          </a:bodyPr>
          <a:lstStyle/>
          <a:p>
            <a:r>
              <a:rPr lang="hi-IN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घरात रोख रक्‍कम</a:t>
            </a:r>
            <a:r>
              <a:rPr lang="en-US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hi-IN" sz="32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ठेवण्यातील तोटे</a:t>
            </a:r>
            <a:endParaRPr lang="en-US" sz="32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5" name="Picture 4" descr="free-60-icons-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83" y="1831380"/>
            <a:ext cx="1447877" cy="14478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9453" y="3367689"/>
            <a:ext cx="1863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असुरक्षितता</a:t>
            </a:r>
            <a:endParaRPr lang="en-US" sz="28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3890908"/>
            <a:ext cx="2643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latin typeface="Mangal" pitchFamily="18" charset="0"/>
                <a:cs typeface="Mangal" pitchFamily="18" charset="0"/>
              </a:rPr>
              <a:t>नैसर्गिक आपत्ति ,चोरी यामुळे घरात ठेवलेले धन नष्ट होऊ शकते</a:t>
            </a:r>
            <a:endParaRPr lang="en-US" sz="1600" dirty="0" smtClean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8" name="Picture 7" descr="free-60-icons-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177" y="1838824"/>
            <a:ext cx="1528865" cy="15288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41224" y="3367689"/>
            <a:ext cx="2235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28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धन वृद्धीची संधि मावळते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23230" y="4257241"/>
            <a:ext cx="23342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latin typeface="Mangal" pitchFamily="18" charset="0"/>
                <a:cs typeface="Mangal" pitchFamily="18" charset="0"/>
              </a:rPr>
              <a:t>घरीच धन ठेवल्याने त्यावर कोणतेही व्याज मिळत नाही</a:t>
            </a:r>
            <a:endParaRPr lang="en-US" sz="1600" dirty="0" smtClean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1" name="Picture 10" descr="free-60-icons-0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52" y="1838825"/>
            <a:ext cx="1440432" cy="14404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09251" y="3367689"/>
            <a:ext cx="2576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24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ऋण पात्रता </a:t>
            </a:r>
            <a:br>
              <a:rPr lang="hi-IN" sz="24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</a:br>
            <a:r>
              <a:rPr lang="hi-IN" sz="2400" dirty="0" smtClean="0">
                <a:solidFill>
                  <a:srgbClr val="3366FF"/>
                </a:solidFill>
                <a:latin typeface="Mangal" pitchFamily="18" charset="0"/>
                <a:cs typeface="Mangal" pitchFamily="18" charset="0"/>
              </a:rPr>
              <a:t>न राहणे </a:t>
            </a:r>
            <a:endParaRPr lang="en-US" sz="2400" dirty="0">
              <a:solidFill>
                <a:srgbClr val="3366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11284" y="4148676"/>
            <a:ext cx="2292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1600" dirty="0" smtClean="0">
                <a:latin typeface="Mangal" pitchFamily="18" charset="0"/>
                <a:cs typeface="Mangal" pitchFamily="18" charset="0"/>
              </a:rPr>
              <a:t>बँकेशी व्यवहार केल्याने ऋण पात्रता वृद्धिंगत होते</a:t>
            </a:r>
            <a:endParaRPr lang="en-US" sz="1600" dirty="0" smtClean="0"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057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"/>
          <p:cNvSpPr>
            <a:spLocks/>
          </p:cNvSpPr>
          <p:nvPr/>
        </p:nvSpPr>
        <p:spPr bwMode="auto">
          <a:xfrm>
            <a:off x="4756899" y="3545795"/>
            <a:ext cx="1731650" cy="1063169"/>
          </a:xfrm>
          <a:custGeom>
            <a:avLst/>
            <a:gdLst>
              <a:gd name="T0" fmla="*/ 1024 w 1798"/>
              <a:gd name="T1" fmla="*/ 1074 h 1104"/>
              <a:gd name="T2" fmla="*/ 1661 w 1798"/>
              <a:gd name="T3" fmla="*/ 762 h 1104"/>
              <a:gd name="T4" fmla="*/ 1792 w 1798"/>
              <a:gd name="T5" fmla="*/ 648 h 1104"/>
              <a:gd name="T6" fmla="*/ 1798 w 1798"/>
              <a:gd name="T7" fmla="*/ 623 h 1104"/>
              <a:gd name="T8" fmla="*/ 1793 w 1798"/>
              <a:gd name="T9" fmla="*/ 619 h 1104"/>
              <a:gd name="T10" fmla="*/ 1379 w 1798"/>
              <a:gd name="T11" fmla="*/ 222 h 1104"/>
              <a:gd name="T12" fmla="*/ 903 w 1798"/>
              <a:gd name="T13" fmla="*/ 21 h 1104"/>
              <a:gd name="T14" fmla="*/ 478 w 1798"/>
              <a:gd name="T15" fmla="*/ 72 h 1104"/>
              <a:gd name="T16" fmla="*/ 50 w 1798"/>
              <a:gd name="T17" fmla="*/ 405 h 1104"/>
              <a:gd name="T18" fmla="*/ 4 w 1798"/>
              <a:gd name="T19" fmla="*/ 470 h 1104"/>
              <a:gd name="T20" fmla="*/ 0 w 1798"/>
              <a:gd name="T21" fmla="*/ 509 h 1104"/>
              <a:gd name="T22" fmla="*/ 10 w 1798"/>
              <a:gd name="T23" fmla="*/ 531 h 1104"/>
              <a:gd name="T24" fmla="*/ 200 w 1798"/>
              <a:gd name="T25" fmla="*/ 809 h 1104"/>
              <a:gd name="T26" fmla="*/ 607 w 1798"/>
              <a:gd name="T27" fmla="*/ 1065 h 1104"/>
              <a:gd name="T28" fmla="*/ 1024 w 1798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8" h="1104">
                <a:moveTo>
                  <a:pt x="1024" y="1074"/>
                </a:moveTo>
                <a:cubicBezTo>
                  <a:pt x="1262" y="1022"/>
                  <a:pt x="1470" y="910"/>
                  <a:pt x="1661" y="762"/>
                </a:cubicBezTo>
                <a:cubicBezTo>
                  <a:pt x="1707" y="727"/>
                  <a:pt x="1748" y="686"/>
                  <a:pt x="1792" y="648"/>
                </a:cubicBezTo>
                <a:cubicBezTo>
                  <a:pt x="1794" y="640"/>
                  <a:pt x="1796" y="632"/>
                  <a:pt x="1798" y="623"/>
                </a:cubicBezTo>
                <a:cubicBezTo>
                  <a:pt x="1796" y="622"/>
                  <a:pt x="1794" y="621"/>
                  <a:pt x="1793" y="619"/>
                </a:cubicBezTo>
                <a:cubicBezTo>
                  <a:pt x="1678" y="463"/>
                  <a:pt x="1540" y="330"/>
                  <a:pt x="1379" y="222"/>
                </a:cubicBezTo>
                <a:cubicBezTo>
                  <a:pt x="1234" y="124"/>
                  <a:pt x="1079" y="48"/>
                  <a:pt x="903" y="21"/>
                </a:cubicBezTo>
                <a:cubicBezTo>
                  <a:pt x="757" y="0"/>
                  <a:pt x="615" y="18"/>
                  <a:pt x="478" y="72"/>
                </a:cubicBezTo>
                <a:cubicBezTo>
                  <a:pt x="303" y="141"/>
                  <a:pt x="165" y="259"/>
                  <a:pt x="50" y="405"/>
                </a:cubicBezTo>
                <a:cubicBezTo>
                  <a:pt x="34" y="426"/>
                  <a:pt x="17" y="445"/>
                  <a:pt x="4" y="470"/>
                </a:cubicBezTo>
                <a:cubicBezTo>
                  <a:pt x="0" y="509"/>
                  <a:pt x="0" y="509"/>
                  <a:pt x="0" y="509"/>
                </a:cubicBezTo>
                <a:cubicBezTo>
                  <a:pt x="4" y="518"/>
                  <a:pt x="7" y="525"/>
                  <a:pt x="10" y="531"/>
                </a:cubicBezTo>
                <a:cubicBezTo>
                  <a:pt x="61" y="632"/>
                  <a:pt x="122" y="726"/>
                  <a:pt x="200" y="809"/>
                </a:cubicBezTo>
                <a:cubicBezTo>
                  <a:pt x="313" y="931"/>
                  <a:pt x="447" y="1019"/>
                  <a:pt x="607" y="1065"/>
                </a:cubicBezTo>
                <a:cubicBezTo>
                  <a:pt x="745" y="1104"/>
                  <a:pt x="884" y="1104"/>
                  <a:pt x="1024" y="1074"/>
                </a:cubicBezTo>
                <a:close/>
              </a:path>
            </a:pathLst>
          </a:custGeom>
          <a:solidFill>
            <a:srgbClr val="8BE1F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893762" y="1577772"/>
            <a:ext cx="1279264" cy="1732835"/>
          </a:xfrm>
          <a:custGeom>
            <a:avLst/>
            <a:gdLst>
              <a:gd name="T0" fmla="*/ 1032 w 1098"/>
              <a:gd name="T1" fmla="*/ 711 h 1799"/>
              <a:gd name="T2" fmla="*/ 644 w 1098"/>
              <a:gd name="T3" fmla="*/ 118 h 1799"/>
              <a:gd name="T4" fmla="*/ 515 w 1098"/>
              <a:gd name="T5" fmla="*/ 3 h 1799"/>
              <a:gd name="T6" fmla="*/ 489 w 1098"/>
              <a:gd name="T7" fmla="*/ 0 h 1799"/>
              <a:gd name="T8" fmla="*/ 486 w 1098"/>
              <a:gd name="T9" fmla="*/ 5 h 1799"/>
              <a:gd name="T10" fmla="*/ 143 w 1098"/>
              <a:gd name="T11" fmla="*/ 466 h 1799"/>
              <a:gd name="T12" fmla="*/ 4 w 1098"/>
              <a:gd name="T13" fmla="*/ 963 h 1799"/>
              <a:gd name="T14" fmla="*/ 107 w 1098"/>
              <a:gd name="T15" fmla="*/ 1379 h 1799"/>
              <a:gd name="T16" fmla="*/ 492 w 1098"/>
              <a:gd name="T17" fmla="*/ 1762 h 1799"/>
              <a:gd name="T18" fmla="*/ 562 w 1098"/>
              <a:gd name="T19" fmla="*/ 1799 h 1799"/>
              <a:gd name="T20" fmla="*/ 601 w 1098"/>
              <a:gd name="T21" fmla="*/ 1798 h 1799"/>
              <a:gd name="T22" fmla="*/ 621 w 1098"/>
              <a:gd name="T23" fmla="*/ 1785 h 1799"/>
              <a:gd name="T24" fmla="*/ 874 w 1098"/>
              <a:gd name="T25" fmla="*/ 1562 h 1799"/>
              <a:gd name="T26" fmla="*/ 1076 w 1098"/>
              <a:gd name="T27" fmla="*/ 1126 h 1799"/>
              <a:gd name="T28" fmla="*/ 1032 w 1098"/>
              <a:gd name="T29" fmla="*/ 711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8" h="1799">
                <a:moveTo>
                  <a:pt x="1032" y="711"/>
                </a:moveTo>
                <a:cubicBezTo>
                  <a:pt x="951" y="482"/>
                  <a:pt x="815" y="289"/>
                  <a:pt x="644" y="118"/>
                </a:cubicBezTo>
                <a:cubicBezTo>
                  <a:pt x="603" y="77"/>
                  <a:pt x="557" y="41"/>
                  <a:pt x="515" y="3"/>
                </a:cubicBezTo>
                <a:cubicBezTo>
                  <a:pt x="506" y="2"/>
                  <a:pt x="497" y="1"/>
                  <a:pt x="489" y="0"/>
                </a:cubicBezTo>
                <a:cubicBezTo>
                  <a:pt x="488" y="2"/>
                  <a:pt x="487" y="4"/>
                  <a:pt x="486" y="5"/>
                </a:cubicBezTo>
                <a:cubicBezTo>
                  <a:pt x="345" y="139"/>
                  <a:pt x="230" y="293"/>
                  <a:pt x="143" y="466"/>
                </a:cubicBezTo>
                <a:cubicBezTo>
                  <a:pt x="64" y="622"/>
                  <a:pt x="8" y="786"/>
                  <a:pt x="4" y="963"/>
                </a:cubicBezTo>
                <a:cubicBezTo>
                  <a:pt x="0" y="1111"/>
                  <a:pt x="36" y="1249"/>
                  <a:pt x="107" y="1379"/>
                </a:cubicBezTo>
                <a:cubicBezTo>
                  <a:pt x="198" y="1544"/>
                  <a:pt x="332" y="1666"/>
                  <a:pt x="492" y="1762"/>
                </a:cubicBezTo>
                <a:cubicBezTo>
                  <a:pt x="514" y="1775"/>
                  <a:pt x="535" y="1789"/>
                  <a:pt x="562" y="1799"/>
                </a:cubicBezTo>
                <a:cubicBezTo>
                  <a:pt x="601" y="1798"/>
                  <a:pt x="601" y="1798"/>
                  <a:pt x="601" y="1798"/>
                </a:cubicBezTo>
                <a:cubicBezTo>
                  <a:pt x="609" y="1793"/>
                  <a:pt x="615" y="1789"/>
                  <a:pt x="621" y="1785"/>
                </a:cubicBezTo>
                <a:cubicBezTo>
                  <a:pt x="715" y="1722"/>
                  <a:pt x="801" y="1649"/>
                  <a:pt x="874" y="1562"/>
                </a:cubicBezTo>
                <a:cubicBezTo>
                  <a:pt x="980" y="1435"/>
                  <a:pt x="1050" y="1291"/>
                  <a:pt x="1076" y="1126"/>
                </a:cubicBezTo>
                <a:cubicBezTo>
                  <a:pt x="1098" y="984"/>
                  <a:pt x="1080" y="846"/>
                  <a:pt x="1032" y="711"/>
                </a:cubicBez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56899" y="2527569"/>
            <a:ext cx="1476821" cy="1178138"/>
          </a:xfrm>
          <a:custGeom>
            <a:avLst/>
            <a:gdLst>
              <a:gd name="T0" fmla="*/ 1182 w 1534"/>
              <a:gd name="T1" fmla="*/ 904 h 1223"/>
              <a:gd name="T2" fmla="*/ 1499 w 1534"/>
              <a:gd name="T3" fmla="*/ 270 h 1223"/>
              <a:gd name="T4" fmla="*/ 1534 w 1534"/>
              <a:gd name="T5" fmla="*/ 100 h 1223"/>
              <a:gd name="T6" fmla="*/ 1523 w 1534"/>
              <a:gd name="T7" fmla="*/ 76 h 1223"/>
              <a:gd name="T8" fmla="*/ 1517 w 1534"/>
              <a:gd name="T9" fmla="*/ 76 h 1223"/>
              <a:gd name="T10" fmla="*/ 946 w 1534"/>
              <a:gd name="T11" fmla="*/ 12 h 1223"/>
              <a:gd name="T12" fmla="*/ 447 w 1534"/>
              <a:gd name="T13" fmla="*/ 142 h 1223"/>
              <a:gd name="T14" fmla="*/ 139 w 1534"/>
              <a:gd name="T15" fmla="*/ 440 h 1223"/>
              <a:gd name="T16" fmla="*/ 2 w 1534"/>
              <a:gd name="T17" fmla="*/ 965 h 1223"/>
              <a:gd name="T18" fmla="*/ 5 w 1534"/>
              <a:gd name="T19" fmla="*/ 1044 h 1223"/>
              <a:gd name="T20" fmla="*/ 25 w 1534"/>
              <a:gd name="T21" fmla="*/ 1077 h 1223"/>
              <a:gd name="T22" fmla="*/ 47 w 1534"/>
              <a:gd name="T23" fmla="*/ 1089 h 1223"/>
              <a:gd name="T24" fmla="*/ 366 w 1534"/>
              <a:gd name="T25" fmla="*/ 1195 h 1223"/>
              <a:gd name="T26" fmla="*/ 845 w 1534"/>
              <a:gd name="T27" fmla="*/ 1150 h 1223"/>
              <a:gd name="T28" fmla="*/ 1182 w 1534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4" h="1223">
                <a:moveTo>
                  <a:pt x="1182" y="904"/>
                </a:moveTo>
                <a:cubicBezTo>
                  <a:pt x="1339" y="718"/>
                  <a:pt x="1437" y="503"/>
                  <a:pt x="1499" y="270"/>
                </a:cubicBezTo>
                <a:cubicBezTo>
                  <a:pt x="1513" y="214"/>
                  <a:pt x="1522" y="157"/>
                  <a:pt x="1534" y="100"/>
                </a:cubicBezTo>
                <a:cubicBezTo>
                  <a:pt x="1530" y="92"/>
                  <a:pt x="1526" y="84"/>
                  <a:pt x="1523" y="76"/>
                </a:cubicBezTo>
                <a:cubicBezTo>
                  <a:pt x="1521" y="76"/>
                  <a:pt x="1519" y="77"/>
                  <a:pt x="1517" y="76"/>
                </a:cubicBezTo>
                <a:cubicBezTo>
                  <a:pt x="1331" y="21"/>
                  <a:pt x="1140" y="0"/>
                  <a:pt x="946" y="12"/>
                </a:cubicBezTo>
                <a:cubicBezTo>
                  <a:pt x="771" y="22"/>
                  <a:pt x="602" y="56"/>
                  <a:pt x="447" y="142"/>
                </a:cubicBezTo>
                <a:cubicBezTo>
                  <a:pt x="317" y="213"/>
                  <a:pt x="215" y="313"/>
                  <a:pt x="139" y="440"/>
                </a:cubicBezTo>
                <a:cubicBezTo>
                  <a:pt x="43" y="601"/>
                  <a:pt x="4" y="779"/>
                  <a:pt x="2" y="965"/>
                </a:cubicBezTo>
                <a:cubicBezTo>
                  <a:pt x="1" y="991"/>
                  <a:pt x="0" y="1016"/>
                  <a:pt x="5" y="1044"/>
                </a:cubicBezTo>
                <a:cubicBezTo>
                  <a:pt x="25" y="1077"/>
                  <a:pt x="25" y="1077"/>
                  <a:pt x="25" y="1077"/>
                </a:cubicBezTo>
                <a:cubicBezTo>
                  <a:pt x="34" y="1082"/>
                  <a:pt x="40" y="1086"/>
                  <a:pt x="47" y="1089"/>
                </a:cubicBezTo>
                <a:cubicBezTo>
                  <a:pt x="148" y="1138"/>
                  <a:pt x="254" y="1176"/>
                  <a:pt x="366" y="1195"/>
                </a:cubicBezTo>
                <a:cubicBezTo>
                  <a:pt x="530" y="1223"/>
                  <a:pt x="690" y="1211"/>
                  <a:pt x="845" y="1150"/>
                </a:cubicBezTo>
                <a:cubicBezTo>
                  <a:pt x="979" y="1098"/>
                  <a:pt x="1089" y="1013"/>
                  <a:pt x="1182" y="904"/>
                </a:cubicBezTo>
                <a:close/>
              </a:path>
            </a:pathLst>
          </a:custGeom>
          <a:solidFill>
            <a:srgbClr val="0090D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655451" y="3545795"/>
            <a:ext cx="1730464" cy="1063169"/>
          </a:xfrm>
          <a:custGeom>
            <a:avLst/>
            <a:gdLst>
              <a:gd name="T0" fmla="*/ 773 w 1797"/>
              <a:gd name="T1" fmla="*/ 1074 h 1104"/>
              <a:gd name="T2" fmla="*/ 136 w 1797"/>
              <a:gd name="T3" fmla="*/ 762 h 1104"/>
              <a:gd name="T4" fmla="*/ 6 w 1797"/>
              <a:gd name="T5" fmla="*/ 648 h 1104"/>
              <a:gd name="T6" fmla="*/ 0 w 1797"/>
              <a:gd name="T7" fmla="*/ 623 h 1104"/>
              <a:gd name="T8" fmla="*/ 4 w 1797"/>
              <a:gd name="T9" fmla="*/ 619 h 1104"/>
              <a:gd name="T10" fmla="*/ 418 w 1797"/>
              <a:gd name="T11" fmla="*/ 222 h 1104"/>
              <a:gd name="T12" fmla="*/ 895 w 1797"/>
              <a:gd name="T13" fmla="*/ 21 h 1104"/>
              <a:gd name="T14" fmla="*/ 1320 w 1797"/>
              <a:gd name="T15" fmla="*/ 72 h 1104"/>
              <a:gd name="T16" fmla="*/ 1748 w 1797"/>
              <a:gd name="T17" fmla="*/ 405 h 1104"/>
              <a:gd name="T18" fmla="*/ 1794 w 1797"/>
              <a:gd name="T19" fmla="*/ 470 h 1104"/>
              <a:gd name="T20" fmla="*/ 1797 w 1797"/>
              <a:gd name="T21" fmla="*/ 509 h 1104"/>
              <a:gd name="T22" fmla="*/ 1787 w 1797"/>
              <a:gd name="T23" fmla="*/ 531 h 1104"/>
              <a:gd name="T24" fmla="*/ 1598 w 1797"/>
              <a:gd name="T25" fmla="*/ 809 h 1104"/>
              <a:gd name="T26" fmla="*/ 1190 w 1797"/>
              <a:gd name="T27" fmla="*/ 1065 h 1104"/>
              <a:gd name="T28" fmla="*/ 773 w 1797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7" h="1104">
                <a:moveTo>
                  <a:pt x="773" y="1074"/>
                </a:moveTo>
                <a:cubicBezTo>
                  <a:pt x="536" y="1022"/>
                  <a:pt x="327" y="910"/>
                  <a:pt x="136" y="762"/>
                </a:cubicBezTo>
                <a:cubicBezTo>
                  <a:pt x="91" y="727"/>
                  <a:pt x="49" y="686"/>
                  <a:pt x="6" y="648"/>
                </a:cubicBezTo>
                <a:cubicBezTo>
                  <a:pt x="4" y="640"/>
                  <a:pt x="2" y="632"/>
                  <a:pt x="0" y="623"/>
                </a:cubicBezTo>
                <a:cubicBezTo>
                  <a:pt x="1" y="622"/>
                  <a:pt x="3" y="621"/>
                  <a:pt x="4" y="619"/>
                </a:cubicBezTo>
                <a:cubicBezTo>
                  <a:pt x="119" y="463"/>
                  <a:pt x="258" y="330"/>
                  <a:pt x="418" y="222"/>
                </a:cubicBezTo>
                <a:cubicBezTo>
                  <a:pt x="564" y="124"/>
                  <a:pt x="719" y="48"/>
                  <a:pt x="895" y="21"/>
                </a:cubicBezTo>
                <a:cubicBezTo>
                  <a:pt x="1041" y="0"/>
                  <a:pt x="1183" y="18"/>
                  <a:pt x="1320" y="72"/>
                </a:cubicBezTo>
                <a:cubicBezTo>
                  <a:pt x="1495" y="141"/>
                  <a:pt x="1633" y="259"/>
                  <a:pt x="1748" y="405"/>
                </a:cubicBezTo>
                <a:cubicBezTo>
                  <a:pt x="1764" y="426"/>
                  <a:pt x="1780" y="445"/>
                  <a:pt x="1794" y="470"/>
                </a:cubicBezTo>
                <a:cubicBezTo>
                  <a:pt x="1797" y="509"/>
                  <a:pt x="1797" y="509"/>
                  <a:pt x="1797" y="509"/>
                </a:cubicBezTo>
                <a:cubicBezTo>
                  <a:pt x="1793" y="518"/>
                  <a:pt x="1791" y="525"/>
                  <a:pt x="1787" y="531"/>
                </a:cubicBezTo>
                <a:cubicBezTo>
                  <a:pt x="1737" y="632"/>
                  <a:pt x="1675" y="726"/>
                  <a:pt x="1598" y="809"/>
                </a:cubicBezTo>
                <a:cubicBezTo>
                  <a:pt x="1485" y="931"/>
                  <a:pt x="1350" y="1019"/>
                  <a:pt x="1190" y="1065"/>
                </a:cubicBezTo>
                <a:cubicBezTo>
                  <a:pt x="1052" y="1104"/>
                  <a:pt x="913" y="1104"/>
                  <a:pt x="773" y="1074"/>
                </a:cubicBezTo>
                <a:close/>
              </a:path>
            </a:pathLst>
          </a:custGeom>
          <a:solidFill>
            <a:srgbClr val="E9433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2820201" y="2514532"/>
            <a:ext cx="1475636" cy="1178138"/>
          </a:xfrm>
          <a:custGeom>
            <a:avLst/>
            <a:gdLst>
              <a:gd name="T0" fmla="*/ 352 w 1533"/>
              <a:gd name="T1" fmla="*/ 904 h 1223"/>
              <a:gd name="T2" fmla="*/ 34 w 1533"/>
              <a:gd name="T3" fmla="*/ 270 h 1223"/>
              <a:gd name="T4" fmla="*/ 0 w 1533"/>
              <a:gd name="T5" fmla="*/ 100 h 1223"/>
              <a:gd name="T6" fmla="*/ 10 w 1533"/>
              <a:gd name="T7" fmla="*/ 76 h 1223"/>
              <a:gd name="T8" fmla="*/ 16 w 1533"/>
              <a:gd name="T9" fmla="*/ 76 h 1223"/>
              <a:gd name="T10" fmla="*/ 587 w 1533"/>
              <a:gd name="T11" fmla="*/ 12 h 1223"/>
              <a:gd name="T12" fmla="*/ 1087 w 1533"/>
              <a:gd name="T13" fmla="*/ 142 h 1223"/>
              <a:gd name="T14" fmla="*/ 1394 w 1533"/>
              <a:gd name="T15" fmla="*/ 440 h 1223"/>
              <a:gd name="T16" fmla="*/ 1531 w 1533"/>
              <a:gd name="T17" fmla="*/ 965 h 1223"/>
              <a:gd name="T18" fmla="*/ 1529 w 1533"/>
              <a:gd name="T19" fmla="*/ 1044 h 1223"/>
              <a:gd name="T20" fmla="*/ 1508 w 1533"/>
              <a:gd name="T21" fmla="*/ 1077 h 1223"/>
              <a:gd name="T22" fmla="*/ 1486 w 1533"/>
              <a:gd name="T23" fmla="*/ 1089 h 1223"/>
              <a:gd name="T24" fmla="*/ 1167 w 1533"/>
              <a:gd name="T25" fmla="*/ 1195 h 1223"/>
              <a:gd name="T26" fmla="*/ 688 w 1533"/>
              <a:gd name="T27" fmla="*/ 1150 h 1223"/>
              <a:gd name="T28" fmla="*/ 352 w 1533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3" h="1223">
                <a:moveTo>
                  <a:pt x="352" y="904"/>
                </a:moveTo>
                <a:cubicBezTo>
                  <a:pt x="194" y="719"/>
                  <a:pt x="96" y="503"/>
                  <a:pt x="34" y="270"/>
                </a:cubicBezTo>
                <a:cubicBezTo>
                  <a:pt x="20" y="214"/>
                  <a:pt x="11" y="157"/>
                  <a:pt x="0" y="100"/>
                </a:cubicBezTo>
                <a:cubicBezTo>
                  <a:pt x="3" y="92"/>
                  <a:pt x="7" y="84"/>
                  <a:pt x="10" y="76"/>
                </a:cubicBezTo>
                <a:cubicBezTo>
                  <a:pt x="12" y="76"/>
                  <a:pt x="14" y="77"/>
                  <a:pt x="16" y="76"/>
                </a:cubicBezTo>
                <a:cubicBezTo>
                  <a:pt x="203" y="22"/>
                  <a:pt x="393" y="0"/>
                  <a:pt x="587" y="12"/>
                </a:cubicBezTo>
                <a:cubicBezTo>
                  <a:pt x="762" y="22"/>
                  <a:pt x="931" y="56"/>
                  <a:pt x="1087" y="142"/>
                </a:cubicBezTo>
                <a:cubicBezTo>
                  <a:pt x="1216" y="213"/>
                  <a:pt x="1318" y="313"/>
                  <a:pt x="1394" y="440"/>
                </a:cubicBezTo>
                <a:cubicBezTo>
                  <a:pt x="1490" y="601"/>
                  <a:pt x="1529" y="779"/>
                  <a:pt x="1531" y="965"/>
                </a:cubicBezTo>
                <a:cubicBezTo>
                  <a:pt x="1532" y="991"/>
                  <a:pt x="1533" y="1016"/>
                  <a:pt x="1529" y="1044"/>
                </a:cubicBezTo>
                <a:cubicBezTo>
                  <a:pt x="1508" y="1077"/>
                  <a:pt x="1508" y="1077"/>
                  <a:pt x="1508" y="1077"/>
                </a:cubicBezTo>
                <a:cubicBezTo>
                  <a:pt x="1499" y="1082"/>
                  <a:pt x="1493" y="1086"/>
                  <a:pt x="1486" y="1089"/>
                </a:cubicBezTo>
                <a:cubicBezTo>
                  <a:pt x="1385" y="1138"/>
                  <a:pt x="1279" y="1176"/>
                  <a:pt x="1167" y="1195"/>
                </a:cubicBezTo>
                <a:cubicBezTo>
                  <a:pt x="1003" y="1223"/>
                  <a:pt x="843" y="1211"/>
                  <a:pt x="688" y="1150"/>
                </a:cubicBezTo>
                <a:cubicBezTo>
                  <a:pt x="555" y="1098"/>
                  <a:pt x="444" y="1013"/>
                  <a:pt x="352" y="904"/>
                </a:cubicBez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" name="Rectangle 15"/>
          <p:cNvSpPr/>
          <p:nvPr/>
        </p:nvSpPr>
        <p:spPr>
          <a:xfrm>
            <a:off x="6233720" y="2112070"/>
            <a:ext cx="2613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b="1" dirty="0" smtClean="0">
                <a:latin typeface="Mangal" pitchFamily="18" charset="0"/>
                <a:cs typeface="Mangal" pitchFamily="18" charset="0"/>
              </a:rPr>
              <a:t>बचतीची सवय लागण्यासाठी</a:t>
            </a:r>
            <a:endParaRPr lang="en-US" sz="2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1354" y="1577772"/>
            <a:ext cx="23188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hi-IN" sz="2400" b="1" dirty="0" smtClean="0">
                <a:latin typeface="Mangal" pitchFamily="18" charset="0"/>
                <a:cs typeface="Mangal" pitchFamily="18" charset="0"/>
              </a:rPr>
              <a:t>चिट फंड व खाजगी सावकारीची जोखीम टाळण्यासाठी</a:t>
            </a:r>
            <a:endParaRPr lang="en-US" sz="2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79737" y="1009554"/>
            <a:ext cx="2008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सुरक्षित</a:t>
            </a:r>
            <a:r>
              <a:rPr lang="en-US" sz="2400" b="1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latin typeface="Mangal" pitchFamily="18" charset="0"/>
                <a:cs typeface="Mangal" pitchFamily="18" charset="0"/>
              </a:rPr>
              <a:t>पैसा</a:t>
            </a:r>
            <a:endParaRPr lang="en-US" sz="2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88549" y="3966754"/>
            <a:ext cx="21982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2400" b="1" dirty="0" smtClean="0">
                <a:latin typeface="Mangal" pitchFamily="18" charset="0"/>
                <a:cs typeface="Mangal" pitchFamily="18" charset="0"/>
              </a:rPr>
              <a:t>व्‍याज मिळवण्यासाठी</a:t>
            </a:r>
            <a:endParaRPr lang="en-US" sz="2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89147" y="3943366"/>
            <a:ext cx="18696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hi-IN" sz="2400" b="1" dirty="0" smtClean="0">
                <a:latin typeface="Mangal" pitchFamily="18" charset="0"/>
                <a:cs typeface="Mangal" pitchFamily="18" charset="0"/>
              </a:rPr>
              <a:t>कर्ज पुरवठा करण्यासाठी</a:t>
            </a:r>
            <a:endParaRPr lang="en-US" sz="2400" b="1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57200" y="-1240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बँकांची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का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गरज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?</a:t>
            </a:r>
            <a:endParaRPr lang="en-US" sz="40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04049" y="4975501"/>
            <a:ext cx="38167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i-IN" sz="2400" b="1" dirty="0" smtClean="0">
                <a:latin typeface="Mangal" pitchFamily="18" charset="0"/>
                <a:cs typeface="Mangal" pitchFamily="18" charset="0"/>
              </a:rPr>
              <a:t>धनादेश डिमांड ड्राफ्ट ने धनप्रेषण करणे</a:t>
            </a:r>
            <a:endParaRPr lang="en-US" sz="2400" b="1" dirty="0">
              <a:latin typeface="Mangal" pitchFamily="18" charset="0"/>
              <a:cs typeface="Mangal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907582" y="2877991"/>
            <a:ext cx="1282440" cy="2032703"/>
            <a:chOff x="3907582" y="3301295"/>
            <a:chExt cx="1282440" cy="2032703"/>
          </a:xfrm>
          <a:solidFill>
            <a:schemeClr val="bg1"/>
          </a:solidFill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40637" y="5035315"/>
              <a:ext cx="649517" cy="157639"/>
            </a:xfrm>
            <a:custGeom>
              <a:avLst/>
              <a:gdLst>
                <a:gd name="T0" fmla="*/ 611 w 674"/>
                <a:gd name="T1" fmla="*/ 3 h 164"/>
                <a:gd name="T2" fmla="*/ 672 w 674"/>
                <a:gd name="T3" fmla="*/ 47 h 164"/>
                <a:gd name="T4" fmla="*/ 621 w 674"/>
                <a:gd name="T5" fmla="*/ 98 h 164"/>
                <a:gd name="T6" fmla="*/ 58 w 674"/>
                <a:gd name="T7" fmla="*/ 160 h 164"/>
                <a:gd name="T8" fmla="*/ 2 w 674"/>
                <a:gd name="T9" fmla="*/ 116 h 164"/>
                <a:gd name="T10" fmla="*/ 53 w 674"/>
                <a:gd name="T11" fmla="*/ 66 h 164"/>
                <a:gd name="T12" fmla="*/ 553 w 674"/>
                <a:gd name="T13" fmla="*/ 11 h 164"/>
                <a:gd name="T14" fmla="*/ 611 w 674"/>
                <a:gd name="T15" fmla="*/ 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164">
                  <a:moveTo>
                    <a:pt x="611" y="3"/>
                  </a:moveTo>
                  <a:cubicBezTo>
                    <a:pt x="644" y="0"/>
                    <a:pt x="669" y="13"/>
                    <a:pt x="672" y="47"/>
                  </a:cubicBezTo>
                  <a:cubicBezTo>
                    <a:pt x="674" y="80"/>
                    <a:pt x="651" y="95"/>
                    <a:pt x="621" y="98"/>
                  </a:cubicBezTo>
                  <a:cubicBezTo>
                    <a:pt x="433" y="119"/>
                    <a:pt x="245" y="140"/>
                    <a:pt x="58" y="160"/>
                  </a:cubicBezTo>
                  <a:cubicBezTo>
                    <a:pt x="26" y="164"/>
                    <a:pt x="4" y="148"/>
                    <a:pt x="2" y="116"/>
                  </a:cubicBezTo>
                  <a:cubicBezTo>
                    <a:pt x="0" y="84"/>
                    <a:pt x="22" y="69"/>
                    <a:pt x="53" y="66"/>
                  </a:cubicBezTo>
                  <a:cubicBezTo>
                    <a:pt x="220" y="47"/>
                    <a:pt x="386" y="29"/>
                    <a:pt x="553" y="11"/>
                  </a:cubicBezTo>
                  <a:cubicBezTo>
                    <a:pt x="572" y="8"/>
                    <a:pt x="592" y="6"/>
                    <a:pt x="611" y="3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240637" y="4884788"/>
              <a:ext cx="650702" cy="157639"/>
            </a:xfrm>
            <a:custGeom>
              <a:avLst/>
              <a:gdLst>
                <a:gd name="T0" fmla="*/ 64 w 676"/>
                <a:gd name="T1" fmla="*/ 159 h 163"/>
                <a:gd name="T2" fmla="*/ 3 w 676"/>
                <a:gd name="T3" fmla="*/ 115 h 163"/>
                <a:gd name="T4" fmla="*/ 54 w 676"/>
                <a:gd name="T5" fmla="*/ 66 h 163"/>
                <a:gd name="T6" fmla="*/ 605 w 676"/>
                <a:gd name="T7" fmla="*/ 4 h 163"/>
                <a:gd name="T8" fmla="*/ 672 w 676"/>
                <a:gd name="T9" fmla="*/ 44 h 163"/>
                <a:gd name="T10" fmla="*/ 614 w 676"/>
                <a:gd name="T11" fmla="*/ 98 h 163"/>
                <a:gd name="T12" fmla="*/ 64 w 676"/>
                <a:gd name="T13" fmla="*/ 1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63">
                  <a:moveTo>
                    <a:pt x="64" y="159"/>
                  </a:moveTo>
                  <a:cubicBezTo>
                    <a:pt x="30" y="163"/>
                    <a:pt x="5" y="150"/>
                    <a:pt x="3" y="115"/>
                  </a:cubicBezTo>
                  <a:cubicBezTo>
                    <a:pt x="0" y="83"/>
                    <a:pt x="23" y="69"/>
                    <a:pt x="54" y="66"/>
                  </a:cubicBezTo>
                  <a:cubicBezTo>
                    <a:pt x="238" y="45"/>
                    <a:pt x="421" y="25"/>
                    <a:pt x="605" y="4"/>
                  </a:cubicBezTo>
                  <a:cubicBezTo>
                    <a:pt x="638" y="0"/>
                    <a:pt x="669" y="6"/>
                    <a:pt x="672" y="44"/>
                  </a:cubicBezTo>
                  <a:cubicBezTo>
                    <a:pt x="676" y="82"/>
                    <a:pt x="649" y="94"/>
                    <a:pt x="614" y="98"/>
                  </a:cubicBezTo>
                  <a:cubicBezTo>
                    <a:pt x="431" y="118"/>
                    <a:pt x="247" y="139"/>
                    <a:pt x="64" y="159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46125" y="5201250"/>
              <a:ext cx="434987" cy="132748"/>
            </a:xfrm>
            <a:custGeom>
              <a:avLst/>
              <a:gdLst>
                <a:gd name="T0" fmla="*/ 45 w 452"/>
                <a:gd name="T1" fmla="*/ 138 h 138"/>
                <a:gd name="T2" fmla="*/ 9 w 452"/>
                <a:gd name="T3" fmla="*/ 93 h 138"/>
                <a:gd name="T4" fmla="*/ 60 w 452"/>
                <a:gd name="T5" fmla="*/ 40 h 138"/>
                <a:gd name="T6" fmla="*/ 324 w 452"/>
                <a:gd name="T7" fmla="*/ 10 h 138"/>
                <a:gd name="T8" fmla="*/ 391 w 452"/>
                <a:gd name="T9" fmla="*/ 2 h 138"/>
                <a:gd name="T10" fmla="*/ 448 w 452"/>
                <a:gd name="T11" fmla="*/ 44 h 138"/>
                <a:gd name="T12" fmla="*/ 404 w 452"/>
                <a:gd name="T13" fmla="*/ 96 h 138"/>
                <a:gd name="T14" fmla="*/ 45 w 452"/>
                <a:gd name="T1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138">
                  <a:moveTo>
                    <a:pt x="45" y="138"/>
                  </a:moveTo>
                  <a:cubicBezTo>
                    <a:pt x="36" y="127"/>
                    <a:pt x="13" y="112"/>
                    <a:pt x="9" y="93"/>
                  </a:cubicBezTo>
                  <a:cubicBezTo>
                    <a:pt x="0" y="57"/>
                    <a:pt x="29" y="43"/>
                    <a:pt x="60" y="40"/>
                  </a:cubicBezTo>
                  <a:cubicBezTo>
                    <a:pt x="148" y="29"/>
                    <a:pt x="236" y="20"/>
                    <a:pt x="324" y="10"/>
                  </a:cubicBezTo>
                  <a:cubicBezTo>
                    <a:pt x="346" y="8"/>
                    <a:pt x="368" y="4"/>
                    <a:pt x="391" y="2"/>
                  </a:cubicBezTo>
                  <a:cubicBezTo>
                    <a:pt x="422" y="0"/>
                    <a:pt x="445" y="11"/>
                    <a:pt x="448" y="44"/>
                  </a:cubicBezTo>
                  <a:cubicBezTo>
                    <a:pt x="452" y="75"/>
                    <a:pt x="434" y="92"/>
                    <a:pt x="404" y="96"/>
                  </a:cubicBezTo>
                  <a:cubicBezTo>
                    <a:pt x="290" y="110"/>
                    <a:pt x="175" y="123"/>
                    <a:pt x="45" y="138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907582" y="3301295"/>
              <a:ext cx="1282440" cy="1570456"/>
            </a:xfrm>
            <a:custGeom>
              <a:avLst/>
              <a:gdLst>
                <a:gd name="T0" fmla="*/ 434 w 1331"/>
                <a:gd name="T1" fmla="*/ 175 h 1630"/>
                <a:gd name="T2" fmla="*/ 39 w 1331"/>
                <a:gd name="T3" fmla="*/ 836 h 1630"/>
                <a:gd name="T4" fmla="*/ 234 w 1331"/>
                <a:gd name="T5" fmla="*/ 1210 h 1630"/>
                <a:gd name="T6" fmla="*/ 349 w 1331"/>
                <a:gd name="T7" fmla="*/ 1486 h 1630"/>
                <a:gd name="T8" fmla="*/ 501 w 1331"/>
                <a:gd name="T9" fmla="*/ 1629 h 1630"/>
                <a:gd name="T10" fmla="*/ 681 w 1331"/>
                <a:gd name="T11" fmla="*/ 1630 h 1630"/>
                <a:gd name="T12" fmla="*/ 857 w 1331"/>
                <a:gd name="T13" fmla="*/ 1630 h 1630"/>
                <a:gd name="T14" fmla="*/ 1016 w 1331"/>
                <a:gd name="T15" fmla="*/ 1476 h 1630"/>
                <a:gd name="T16" fmla="*/ 1122 w 1331"/>
                <a:gd name="T17" fmla="*/ 1219 h 1630"/>
                <a:gd name="T18" fmla="*/ 1277 w 1331"/>
                <a:gd name="T19" fmla="*/ 988 h 1630"/>
                <a:gd name="T20" fmla="*/ 1331 w 1331"/>
                <a:gd name="T21" fmla="*/ 768 h 1630"/>
                <a:gd name="T22" fmla="*/ 434 w 1331"/>
                <a:gd name="T23" fmla="*/ 175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1" h="1630">
                  <a:moveTo>
                    <a:pt x="434" y="175"/>
                  </a:moveTo>
                  <a:cubicBezTo>
                    <a:pt x="168" y="284"/>
                    <a:pt x="0" y="562"/>
                    <a:pt x="39" y="836"/>
                  </a:cubicBezTo>
                  <a:cubicBezTo>
                    <a:pt x="59" y="983"/>
                    <a:pt x="138" y="1103"/>
                    <a:pt x="234" y="1210"/>
                  </a:cubicBezTo>
                  <a:cubicBezTo>
                    <a:pt x="306" y="1290"/>
                    <a:pt x="346" y="1378"/>
                    <a:pt x="349" y="1486"/>
                  </a:cubicBezTo>
                  <a:cubicBezTo>
                    <a:pt x="351" y="1575"/>
                    <a:pt x="410" y="1628"/>
                    <a:pt x="501" y="1629"/>
                  </a:cubicBezTo>
                  <a:cubicBezTo>
                    <a:pt x="561" y="1630"/>
                    <a:pt x="621" y="1630"/>
                    <a:pt x="681" y="1630"/>
                  </a:cubicBezTo>
                  <a:cubicBezTo>
                    <a:pt x="739" y="1630"/>
                    <a:pt x="798" y="1630"/>
                    <a:pt x="857" y="1630"/>
                  </a:cubicBezTo>
                  <a:cubicBezTo>
                    <a:pt x="958" y="1629"/>
                    <a:pt x="1012" y="1578"/>
                    <a:pt x="1016" y="1476"/>
                  </a:cubicBezTo>
                  <a:cubicBezTo>
                    <a:pt x="1020" y="1377"/>
                    <a:pt x="1060" y="1296"/>
                    <a:pt x="1122" y="1219"/>
                  </a:cubicBezTo>
                  <a:cubicBezTo>
                    <a:pt x="1180" y="1147"/>
                    <a:pt x="1237" y="1071"/>
                    <a:pt x="1277" y="988"/>
                  </a:cubicBezTo>
                  <a:cubicBezTo>
                    <a:pt x="1309" y="921"/>
                    <a:pt x="1331" y="842"/>
                    <a:pt x="1331" y="768"/>
                  </a:cubicBezTo>
                  <a:cubicBezTo>
                    <a:pt x="1331" y="309"/>
                    <a:pt x="860" y="0"/>
                    <a:pt x="434" y="175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3907582" y="3472729"/>
            <a:ext cx="13546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IN" sz="2400" b="1" dirty="0" err="1" smtClean="0">
                <a:latin typeface="Mangal" pitchFamily="18" charset="0"/>
                <a:cs typeface="Mangal" pitchFamily="18" charset="0"/>
              </a:rPr>
              <a:t>बँक</a:t>
            </a:r>
            <a:endParaRPr lang="en-IN" sz="2400" b="1" dirty="0"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379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455864" y="1857537"/>
            <a:ext cx="8265677" cy="3493149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-6836" y="5446570"/>
            <a:ext cx="9150837" cy="8003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-1728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बँक</a:t>
            </a:r>
            <a:r>
              <a:rPr lang="en-US" sz="36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खाते</a:t>
            </a:r>
            <a:r>
              <a:rPr lang="en-US" sz="36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उघडण्यासाठी</a:t>
            </a:r>
            <a:r>
              <a:rPr lang="en-US" sz="36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लागणारी</a:t>
            </a:r>
            <a:r>
              <a:rPr lang="en-US" sz="36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कागदपत्रे</a:t>
            </a:r>
            <a:endParaRPr lang="en-US" sz="36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8000" y="5505880"/>
            <a:ext cx="827193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2000" b="1" dirty="0" smtClean="0">
                <a:latin typeface="Mangal" pitchFamily="18" charset="0"/>
                <a:cs typeface="Mangal" pitchFamily="18" charset="0"/>
              </a:rPr>
              <a:t>या पैकी कोणतेच कागदपत्र नसल्यास</a:t>
            </a:r>
            <a:r>
              <a:rPr lang="en-US" sz="2000" b="1" dirty="0" smtClean="0">
                <a:latin typeface="Mangal" pitchFamily="18" charset="0"/>
                <a:cs typeface="Mangal" pitchFamily="18" charset="0"/>
              </a:rPr>
              <a:t> -</a:t>
            </a:r>
            <a:endParaRPr lang="en-US" sz="1400" b="1" dirty="0">
              <a:latin typeface="Mangal" pitchFamily="18" charset="0"/>
              <a:cs typeface="Mangal" pitchFamily="18" charset="0"/>
            </a:endParaRPr>
          </a:p>
          <a:p>
            <a:r>
              <a:rPr lang="hi-IN" sz="1400" b="1" u="sng" dirty="0" smtClean="0">
                <a:latin typeface="Mangal" pitchFamily="18" charset="0"/>
                <a:cs typeface="Mangal" pitchFamily="18" charset="0"/>
              </a:rPr>
              <a:t>स्वत:चा फोटो व पत्ता </a:t>
            </a:r>
            <a:r>
              <a:rPr lang="hi-IN" sz="1400" b="1" u="sng" smtClean="0">
                <a:latin typeface="Mangal" pitchFamily="18" charset="0"/>
                <a:cs typeface="Mangal" pitchFamily="18" charset="0"/>
              </a:rPr>
              <a:t>बँक </a:t>
            </a:r>
            <a:r>
              <a:rPr lang="hi-IN" sz="1400" b="1" u="sng" smtClean="0">
                <a:latin typeface="Mangal" pitchFamily="18" charset="0"/>
                <a:cs typeface="Mangal" pitchFamily="18" charset="0"/>
              </a:rPr>
              <a:t>अधिकाऱ्यास </a:t>
            </a:r>
            <a:r>
              <a:rPr lang="hi-IN" sz="1400" b="1" u="sng" smtClean="0">
                <a:latin typeface="Mangal" pitchFamily="18" charset="0"/>
                <a:cs typeface="Mangal" pitchFamily="18" charset="0"/>
              </a:rPr>
              <a:t>देऊन</a:t>
            </a:r>
            <a:r>
              <a:rPr lang="hi-IN" sz="1400" b="1" u="sng" dirty="0" smtClean="0">
                <a:latin typeface="Mangal" pitchFamily="18" charset="0"/>
                <a:cs typeface="Mangal" pitchFamily="18" charset="0"/>
              </a:rPr>
              <a:t>, त्यांचे समोर स्वाक्षरी करून छोटे खाते उघडता येते</a:t>
            </a:r>
            <a:endParaRPr lang="en-US" sz="14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97" y="798804"/>
            <a:ext cx="9108504" cy="461665"/>
          </a:xfrm>
          <a:prstGeom prst="rect">
            <a:avLst/>
          </a:prstGeom>
          <a:solidFill>
            <a:srgbClr val="008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तुमचा</a:t>
            </a:r>
            <a:r>
              <a:rPr lang="en-US" sz="24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ग्राहक</a:t>
            </a:r>
            <a:r>
              <a:rPr lang="en-US" sz="24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ओळखा</a:t>
            </a:r>
            <a:r>
              <a:rPr lang="en-US" sz="24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(</a:t>
            </a:r>
            <a:r>
              <a:rPr lang="en-US" sz="24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के.वाय.सी</a:t>
            </a:r>
            <a:r>
              <a:rPr lang="en-US" sz="24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.) : </a:t>
            </a:r>
            <a:r>
              <a:rPr lang="en-US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फोटो</a:t>
            </a:r>
            <a:r>
              <a:rPr lang="en-US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ओळखपत्र</a:t>
            </a:r>
            <a:r>
              <a:rPr lang="en-US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पत्त्याचा</a:t>
            </a:r>
            <a:r>
              <a:rPr lang="en-US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पुरावा</a:t>
            </a:r>
            <a:r>
              <a:rPr lang="en-US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छायाचित्र</a:t>
            </a:r>
            <a:endParaRPr lang="en-US" b="1" u="sng" dirty="0" smtClean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246887"/>
            <a:ext cx="9144000" cy="61111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अज्ञान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व्‍यक्‍तींनी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वयाची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अठरा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वर्षे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पूर्ण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केल्‍यावर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नव्‍याने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“”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के.वाय.सी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.’’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साठी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लागणारी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कागदपत्रे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सादर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करणे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आवश्यक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1300" dirty="0" err="1" smtClean="0"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1300" dirty="0" smtClean="0">
                <a:latin typeface="Mangal" pitchFamily="18" charset="0"/>
                <a:cs typeface="Mangal" pitchFamily="18" charset="0"/>
              </a:rPr>
              <a:t>.</a:t>
            </a:r>
            <a:endParaRPr lang="en-US" sz="1300" dirty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3" name="Picture 2" descr="Indian_Passpor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30" y="2001108"/>
            <a:ext cx="919690" cy="1315531"/>
          </a:xfrm>
          <a:prstGeom prst="rect">
            <a:avLst/>
          </a:prstGeom>
        </p:spPr>
      </p:pic>
      <p:pic>
        <p:nvPicPr>
          <p:cNvPr id="18" name="Picture 17" descr="PA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558" y="3880861"/>
            <a:ext cx="2042794" cy="1274950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455864" y="1413471"/>
            <a:ext cx="8265677" cy="458665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Mangal" pitchFamily="18" charset="0"/>
                <a:cs typeface="Mangal" pitchFamily="18" charset="0"/>
              </a:rPr>
              <a:t>फोटो</a:t>
            </a:r>
            <a:r>
              <a:rPr lang="en-US" sz="2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000" dirty="0" err="1" smtClean="0">
                <a:latin typeface="Mangal" pitchFamily="18" charset="0"/>
                <a:cs typeface="Mangal" pitchFamily="18" charset="0"/>
              </a:rPr>
              <a:t>ओळखपत्रासाठी</a:t>
            </a:r>
            <a:r>
              <a:rPr lang="en-US" sz="2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000" dirty="0" err="1" smtClean="0">
                <a:latin typeface="Mangal" pitchFamily="18" charset="0"/>
                <a:cs typeface="Mangal" pitchFamily="18" charset="0"/>
              </a:rPr>
              <a:t>ग्राह्य</a:t>
            </a:r>
            <a:r>
              <a:rPr lang="en-US" sz="2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000" dirty="0" err="1" smtClean="0">
                <a:latin typeface="Mangal" pitchFamily="18" charset="0"/>
                <a:cs typeface="Mangal" pitchFamily="18" charset="0"/>
              </a:rPr>
              <a:t>असलेली</a:t>
            </a:r>
            <a:r>
              <a:rPr lang="en-US" sz="2000" dirty="0" smtClean="0">
                <a:latin typeface="Mangal" pitchFamily="18" charset="0"/>
                <a:cs typeface="Mangal" pitchFamily="18" charset="0"/>
              </a:rPr>
              <a:t> </a:t>
            </a:r>
            <a:r>
              <a:rPr lang="en-US" sz="2000" dirty="0" err="1" smtClean="0">
                <a:latin typeface="Mangal" pitchFamily="18" charset="0"/>
                <a:cs typeface="Mangal" pitchFamily="18" charset="0"/>
              </a:rPr>
              <a:t>कागदपत्रे</a:t>
            </a:r>
            <a:r>
              <a:rPr lang="en-US" sz="2000" dirty="0" smtClean="0">
                <a:latin typeface="Mangal" pitchFamily="18" charset="0"/>
                <a:cs typeface="Mangal" pitchFamily="18" charset="0"/>
              </a:rPr>
              <a:t> : </a:t>
            </a:r>
            <a:endParaRPr lang="en-US" sz="2000" dirty="0">
              <a:latin typeface="Mangal" pitchFamily="18" charset="0"/>
              <a:cs typeface="Mangal" pitchFamily="18" charset="0"/>
            </a:endParaRPr>
          </a:p>
        </p:txBody>
      </p:sp>
      <p:pic>
        <p:nvPicPr>
          <p:cNvPr id="22" name="Picture 21" descr="TIE-profile-placeholder_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11" y="2001108"/>
            <a:ext cx="1063406" cy="1536031"/>
          </a:xfrm>
          <a:prstGeom prst="rect">
            <a:avLst/>
          </a:prstGeom>
        </p:spPr>
      </p:pic>
      <p:pic>
        <p:nvPicPr>
          <p:cNvPr id="23" name="Picture 22" descr="Voter_ID_Card_Rachana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621" y="3537139"/>
            <a:ext cx="1295296" cy="1775734"/>
          </a:xfrm>
          <a:prstGeom prst="rect">
            <a:avLst/>
          </a:prstGeom>
        </p:spPr>
      </p:pic>
      <p:pic>
        <p:nvPicPr>
          <p:cNvPr id="24" name="Picture 23" descr="generated-aadhar-ca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88" y="3537139"/>
            <a:ext cx="1964220" cy="1775734"/>
          </a:xfrm>
          <a:prstGeom prst="rect">
            <a:avLst/>
          </a:prstGeom>
        </p:spPr>
      </p:pic>
      <p:pic>
        <p:nvPicPr>
          <p:cNvPr id="25" name="Picture 24" descr="MNREGA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092" y="2001108"/>
            <a:ext cx="1262488" cy="1369479"/>
          </a:xfrm>
          <a:prstGeom prst="rect">
            <a:avLst/>
          </a:prstGeom>
        </p:spPr>
      </p:pic>
      <p:pic>
        <p:nvPicPr>
          <p:cNvPr id="26" name="Picture 25" descr="Licens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040" y="2141883"/>
            <a:ext cx="1948581" cy="11747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540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tm-machine-sto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5123" y="90800"/>
            <a:ext cx="4809394" cy="6767200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4443425" y="1078944"/>
            <a:ext cx="27206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ए.टी.एम</a:t>
            </a:r>
            <a:r>
              <a:rPr lang="en-US" sz="2400" b="1" dirty="0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sz="2400" b="1" dirty="0" err="1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डेबिट</a:t>
            </a:r>
            <a:r>
              <a:rPr lang="en-US" sz="2400" b="1" dirty="0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कार्ड</a:t>
            </a:r>
            <a:endParaRPr lang="en-US" sz="2400" b="1" dirty="0" smtClean="0">
              <a:solidFill>
                <a:srgbClr val="E46C0A"/>
              </a:solidFill>
              <a:latin typeface="Mangal" pitchFamily="18" charset="0"/>
              <a:cs typeface="Mangal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रुपे</a:t>
            </a:r>
            <a:r>
              <a:rPr lang="en-US" sz="2400" b="1" dirty="0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डेबिट</a:t>
            </a:r>
            <a:r>
              <a:rPr lang="en-US" sz="2400" b="1" dirty="0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कार्ड</a:t>
            </a:r>
            <a:endParaRPr lang="en-US" sz="2400" dirty="0">
              <a:solidFill>
                <a:srgbClr val="E46C0A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2815772" y="5552996"/>
            <a:ext cx="60193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पैसे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काढण्यासाठी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ऑटोमेटेड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टेलर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मशीन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(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ए.टी.एम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.)</a:t>
            </a:r>
            <a:b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</a:b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पॉइंट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ऑफ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सेल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केंद्र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, “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पिन’’चा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वापर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करून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मायक्रो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ए.टी.एम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.,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कार्डाचा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वापर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करून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खरेदीची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सोय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इ.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सुविधा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उपलब्‍ध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angal" pitchFamily="18" charset="0"/>
                <a:cs typeface="Mangal" pitchFamily="18" charset="0"/>
              </a:rPr>
              <a:t>)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2328332" y="12382"/>
            <a:ext cx="635846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i-IN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बँकेच्या विविध सेवा</a:t>
            </a:r>
            <a:endParaRPr lang="en-US" sz="40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5" name="Picture 4" descr="card-managemn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761" y="2239430"/>
            <a:ext cx="2984500" cy="2959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47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412620" y="1911296"/>
            <a:ext cx="2586789" cy="3682593"/>
            <a:chOff x="412620" y="1967740"/>
            <a:chExt cx="2586789" cy="3682593"/>
          </a:xfrm>
        </p:grpSpPr>
        <p:grpSp>
          <p:nvGrpSpPr>
            <p:cNvPr id="25" name="Group 24"/>
            <p:cNvGrpSpPr/>
            <p:nvPr/>
          </p:nvGrpSpPr>
          <p:grpSpPr>
            <a:xfrm>
              <a:off x="412620" y="1967740"/>
              <a:ext cx="2586789" cy="3682593"/>
              <a:chOff x="384398" y="2201740"/>
              <a:chExt cx="2586789" cy="3682593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84398" y="2201740"/>
                <a:ext cx="2586789" cy="3682593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71644" y="3936035"/>
                <a:ext cx="220284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b="1" dirty="0" err="1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आवर्ती</a:t>
                </a:r>
                <a:r>
                  <a:rPr lang="en-US" sz="2400" b="1" dirty="0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ठेव</a:t>
                </a:r>
                <a:r>
                  <a:rPr lang="en-US" sz="2400" b="1" dirty="0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खाते</a:t>
                </a:r>
                <a:endParaRPr lang="en-US" sz="2400" b="1" dirty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03544" y="4367067"/>
                <a:ext cx="2409311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hi-IN" dirty="0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दरमहा ठराविक रक्कम रक्कम जमा करून जास्त व्याजदराच्या लाभासह मोठी रक्कम मिळते</a:t>
                </a:r>
                <a:endParaRPr lang="en-US" dirty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384398" y="2201741"/>
                <a:ext cx="2586789" cy="16072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1049914" y="2336908"/>
                <a:ext cx="1303849" cy="1303849"/>
              </a:xfrm>
              <a:prstGeom prst="ellipse">
                <a:avLst/>
              </a:prstGeom>
              <a:solidFill>
                <a:srgbClr val="FCE55B"/>
              </a:solidFill>
              <a:ln w="76200">
                <a:solidFill>
                  <a:schemeClr val="bg1"/>
                </a:solidFill>
              </a:ln>
              <a:effectLst>
                <a:outerShdw blurRad="50800" dist="50800" dir="5400000" algn="ctr" rotWithShape="0">
                  <a:srgbClr val="000000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366" y="2224835"/>
              <a:ext cx="887824" cy="1040818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3361384" y="1228088"/>
            <a:ext cx="2586789" cy="5161898"/>
            <a:chOff x="3861803" y="1059808"/>
            <a:chExt cx="2586789" cy="5161898"/>
          </a:xfrm>
        </p:grpSpPr>
        <p:grpSp>
          <p:nvGrpSpPr>
            <p:cNvPr id="22" name="Group 21"/>
            <p:cNvGrpSpPr/>
            <p:nvPr/>
          </p:nvGrpSpPr>
          <p:grpSpPr>
            <a:xfrm>
              <a:off x="3861803" y="1059808"/>
              <a:ext cx="2586789" cy="5161898"/>
              <a:chOff x="6646520" y="1323334"/>
              <a:chExt cx="2586789" cy="5161898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6646520" y="1323334"/>
                <a:ext cx="2586789" cy="5161898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7195713" y="3313746"/>
                <a:ext cx="14863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b="1" dirty="0" err="1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बचत</a:t>
                </a:r>
                <a:r>
                  <a:rPr lang="en-US" sz="2400" b="1" dirty="0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खाते</a:t>
                </a:r>
                <a:endParaRPr lang="en-US" sz="2400" b="1" dirty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6765666" y="3811331"/>
                <a:ext cx="2409311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hi-IN" dirty="0" smtClean="0">
                    <a:solidFill>
                      <a:srgbClr val="FFFFFF"/>
                    </a:solidFill>
                    <a:latin typeface="Mangal" pitchFamily="18" charset="0"/>
                    <a:cs typeface="Mangal" pitchFamily="18" charset="0"/>
                  </a:rPr>
                  <a:t>सर्वसामान्य व्यवहारासाठी सुलभतेने खात्यात रक्कम ठेवता व काढता येते. पासबुक व चेकबुक  कार्ड सुविधा उपलब्ध</a:t>
                </a:r>
                <a:endParaRPr lang="en-US" dirty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646520" y="1323334"/>
                <a:ext cx="2586789" cy="18204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593451" y="1273115"/>
              <a:ext cx="1303849" cy="1303849"/>
              <a:chOff x="7351113" y="1621370"/>
              <a:chExt cx="1303849" cy="1303849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7351113" y="1621370"/>
                <a:ext cx="1303849" cy="1303849"/>
              </a:xfrm>
              <a:prstGeom prst="ellipse">
                <a:avLst/>
              </a:prstGeom>
              <a:solidFill>
                <a:srgbClr val="269FA2"/>
              </a:solidFill>
              <a:ln w="76200">
                <a:solidFill>
                  <a:schemeClr val="bg1"/>
                </a:solidFill>
              </a:ln>
              <a:effectLst>
                <a:outerShdw blurRad="50800" dist="50800" dir="5400000" algn="ctr" rotWithShape="0">
                  <a:srgbClr val="000000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pic>
            <p:nvPicPr>
              <p:cNvPr id="6" name="Picture 5" descr="savings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8611" y="1713247"/>
                <a:ext cx="1045588" cy="976986"/>
              </a:xfrm>
              <a:prstGeom prst="rect">
                <a:avLst/>
              </a:prstGeom>
            </p:spPr>
          </p:pic>
        </p:grpSp>
      </p:grpSp>
      <p:grpSp>
        <p:nvGrpSpPr>
          <p:cNvPr id="32" name="Group 31"/>
          <p:cNvGrpSpPr/>
          <p:nvPr/>
        </p:nvGrpSpPr>
        <p:grpSpPr>
          <a:xfrm>
            <a:off x="6298870" y="1898783"/>
            <a:ext cx="2586789" cy="3682593"/>
            <a:chOff x="6297863" y="2577531"/>
            <a:chExt cx="2586789" cy="3682593"/>
          </a:xfrm>
        </p:grpSpPr>
        <p:sp>
          <p:nvSpPr>
            <p:cNvPr id="27" name="Rectangle 26"/>
            <p:cNvSpPr/>
            <p:nvPr/>
          </p:nvSpPr>
          <p:spPr>
            <a:xfrm>
              <a:off x="6297863" y="2577531"/>
              <a:ext cx="2586789" cy="368259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631684" y="4311826"/>
              <a:ext cx="2016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मुदत</a:t>
              </a:r>
              <a:r>
                <a:rPr lang="en-US" sz="2400" b="1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ठेव</a:t>
              </a:r>
              <a:r>
                <a:rPr lang="en-US" sz="2400" b="1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खाते</a:t>
              </a:r>
              <a:endParaRPr lang="en-US" sz="2400" b="1" dirty="0">
                <a:solidFill>
                  <a:srgbClr val="FFFFFF"/>
                </a:solidFill>
                <a:latin typeface="Mangal" pitchFamily="18" charset="0"/>
                <a:cs typeface="Mangal" pitchFamily="18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417009" y="4771080"/>
              <a:ext cx="24093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hi-IN" dirty="0" smtClean="0">
                  <a:solidFill>
                    <a:srgbClr val="FFFFFF"/>
                  </a:solidFill>
                  <a:latin typeface="Mangal" pitchFamily="18" charset="0"/>
                  <a:cs typeface="Mangal" pitchFamily="18" charset="0"/>
                </a:rPr>
                <a:t>7 दिवस ते 10 वर्षे या अवधीसाठी बँकेत मुदत ठेवी ठेवून ज्‍यादा व्‍याज मिळविता येते</a:t>
              </a:r>
              <a:endParaRPr lang="en-US" dirty="0">
                <a:solidFill>
                  <a:srgbClr val="FFFFFF"/>
                </a:solidFill>
                <a:latin typeface="Mangal" pitchFamily="18" charset="0"/>
                <a:cs typeface="Mangal" pitchFamily="18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297863" y="2577532"/>
              <a:ext cx="2586789" cy="16072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959197" y="2740238"/>
              <a:ext cx="1303849" cy="1303849"/>
            </a:xfrm>
            <a:prstGeom prst="ellipse">
              <a:avLst/>
            </a:prstGeom>
            <a:solidFill>
              <a:srgbClr val="FFC000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15" name="Picture 14" descr="overdraft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9375" y="2975778"/>
              <a:ext cx="1123853" cy="764302"/>
            </a:xfrm>
            <a:prstGeom prst="rect">
              <a:avLst/>
            </a:prstGeom>
          </p:spPr>
        </p:pic>
      </p:grpSp>
      <p:sp>
        <p:nvSpPr>
          <p:cNvPr id="34" name="Title 1"/>
          <p:cNvSpPr txBox="1">
            <a:spLocks/>
          </p:cNvSpPr>
          <p:nvPr/>
        </p:nvSpPr>
        <p:spPr>
          <a:xfrm>
            <a:off x="457200" y="9550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i-IN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बँकेच्या विविध सेवा</a:t>
            </a:r>
            <a:endParaRPr lang="en-US" sz="40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963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22164" y="1047142"/>
            <a:ext cx="1303849" cy="1303849"/>
          </a:xfrm>
          <a:prstGeom prst="ellipse">
            <a:avLst/>
          </a:prstGeom>
          <a:solidFill>
            <a:srgbClr val="4ED3D6"/>
          </a:solidFill>
          <a:ln w="762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extBox 5"/>
          <p:cNvSpPr txBox="1"/>
          <p:nvPr/>
        </p:nvSpPr>
        <p:spPr>
          <a:xfrm>
            <a:off x="1407182" y="2567329"/>
            <a:ext cx="1871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शैक्षणिक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कर्ज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0588" y="3028994"/>
            <a:ext cx="29774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600" dirty="0" smtClean="0">
                <a:solidFill>
                  <a:srgbClr val="31859C"/>
                </a:solidFill>
                <a:latin typeface="Mangal" pitchFamily="18" charset="0"/>
                <a:cs typeface="Mangal" pitchFamily="18" charset="0"/>
              </a:rPr>
              <a:t>उच्‍च/व्‍यावसायिक शिक्षण घेण्यासाठी भारतात 10 लाखापर्यंत व विदेशात शिक्षण घेण्यासाठी 20 लाख रुपयापर्यतचे कर्ज</a:t>
            </a:r>
            <a:endParaRPr lang="en-US" sz="1600" dirty="0" smtClean="0">
              <a:solidFill>
                <a:srgbClr val="31859C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89416" y="1047142"/>
            <a:ext cx="1303849" cy="1303849"/>
          </a:xfrm>
          <a:prstGeom prst="ellipse">
            <a:avLst/>
          </a:prstGeom>
          <a:solidFill>
            <a:srgbClr val="FBE03B"/>
          </a:solidFill>
          <a:ln w="762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/>
          <p:cNvSpPr txBox="1"/>
          <p:nvPr/>
        </p:nvSpPr>
        <p:spPr>
          <a:xfrm>
            <a:off x="5673802" y="2567329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E46C0A"/>
                </a:solidFill>
                <a:latin typeface="Mangal" pitchFamily="18" charset="0"/>
                <a:cs typeface="Mangal" pitchFamily="18" charset="0"/>
              </a:rPr>
              <a:t>ओव्‍हरड्राफ्ट</a:t>
            </a:r>
            <a:endParaRPr lang="en-US" sz="2400" b="1" dirty="0">
              <a:solidFill>
                <a:srgbClr val="E46C0A"/>
              </a:solidFill>
              <a:latin typeface="Mangal" pitchFamily="18" charset="0"/>
              <a:cs typeface="Mangal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04026" y="3028994"/>
            <a:ext cx="29505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i-IN" sz="1600" dirty="0" smtClean="0">
                <a:solidFill>
                  <a:srgbClr val="31859C"/>
                </a:solidFill>
                <a:latin typeface="Mangal" pitchFamily="18" charset="0"/>
                <a:cs typeface="Mangal" pitchFamily="18" charset="0"/>
              </a:rPr>
              <a:t>पात्रतेनुसार पत मर्यादा मंजूर होऊन खात्यातून गरजेनुसार पैसे काढण्याची सोय</a:t>
            </a:r>
            <a:endParaRPr lang="en-US" sz="1600" dirty="0">
              <a:latin typeface="Mangal" pitchFamily="18" charset="0"/>
              <a:cs typeface="Mangal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19231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बँकेची</a:t>
            </a:r>
            <a:r>
              <a:rPr lang="en-US" sz="4000" dirty="0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Mangal" pitchFamily="18" charset="0"/>
                <a:cs typeface="Mangal" pitchFamily="18" charset="0"/>
              </a:rPr>
              <a:t>उत्‍पादने</a:t>
            </a:r>
            <a:endParaRPr lang="en-US" sz="4000" dirty="0">
              <a:solidFill>
                <a:srgbClr val="0000FF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14" name="Picture 13" descr="higher-education-icon-300x19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038" y="1018902"/>
            <a:ext cx="2092286" cy="1332089"/>
          </a:xfrm>
          <a:prstGeom prst="rect">
            <a:avLst/>
          </a:prstGeom>
        </p:spPr>
      </p:pic>
      <p:pic>
        <p:nvPicPr>
          <p:cNvPr id="15" name="Picture 14" descr="Icon-OverdraftProtecti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912" y="1121433"/>
            <a:ext cx="1090641" cy="109064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2" y="4300809"/>
            <a:ext cx="4205113" cy="1138773"/>
          </a:xfrm>
          <a:prstGeom prst="rect">
            <a:avLst/>
          </a:prstGeom>
          <a:solidFill>
            <a:srgbClr val="3366FF"/>
          </a:solidFill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आपल्‍याला</a:t>
            </a:r>
            <a:r>
              <a:rPr lang="en-US" sz="20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माहित</a:t>
            </a:r>
            <a:r>
              <a:rPr lang="en-US" sz="20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आहे</a:t>
            </a:r>
            <a:r>
              <a:rPr lang="en-US" sz="20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का</a:t>
            </a:r>
            <a:r>
              <a:rPr lang="en-US" sz="2000" b="1" dirty="0" smtClean="0">
                <a:solidFill>
                  <a:srgbClr val="FFFF00"/>
                </a:solidFill>
                <a:latin typeface="Mangal" pitchFamily="18" charset="0"/>
                <a:cs typeface="Mangal" pitchFamily="18" charset="0"/>
              </a:rPr>
              <a:t>?</a:t>
            </a:r>
          </a:p>
          <a:p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शैक्षणिक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कर्ज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अर्जासाठी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आणि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त्‍याच्‍या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माहितीसाठी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विद्यार्थी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जि.ओ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वन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विद्यालक्ष्मी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पौड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रोड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रजिस्‍टर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करू</a:t>
            </a:r>
            <a:r>
              <a:rPr lang="en-US" sz="1600" dirty="0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Mangal" pitchFamily="18" charset="0"/>
                <a:cs typeface="Mangal" pitchFamily="18" charset="0"/>
              </a:rPr>
              <a:t>शकता</a:t>
            </a:r>
            <a:endParaRPr lang="en-US" sz="1600" dirty="0">
              <a:solidFill>
                <a:schemeClr val="bg1"/>
              </a:solidFill>
              <a:latin typeface="Mangal" pitchFamily="18" charset="0"/>
              <a:cs typeface="Mangal" pitchFamily="18" charset="0"/>
            </a:endParaRPr>
          </a:p>
        </p:txBody>
      </p:sp>
      <p:pic>
        <p:nvPicPr>
          <p:cNvPr id="3" name="Picture 2" descr="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974" y="4335170"/>
            <a:ext cx="1264052" cy="1061804"/>
          </a:xfrm>
          <a:prstGeom prst="rect">
            <a:avLst/>
          </a:prstGeom>
          <a:ln>
            <a:solidFill>
              <a:srgbClr val="3366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407182" y="5573890"/>
            <a:ext cx="7736820" cy="10395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वस्‍तुस्‍थिती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: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खाजगी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सावकारांपेक्षा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बँकांच्‍या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कर्जावरील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व्‍याजदर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बरेच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कमी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असतात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खाजगी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सावकार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दरमहा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3%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व्‍याज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आकारणी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करत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असेल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तर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वार्षिक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व्‍याज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दर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36%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होतो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पण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बँका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कर्जावर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वार्षिक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केवळ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12%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व्‍याज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आकारतात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Mangal" pitchFamily="18" charset="0"/>
                <a:cs typeface="Mangal" pitchFamily="18" charset="0"/>
              </a:rPr>
              <a:t>.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Mangal" pitchFamily="18" charset="0"/>
              <a:cs typeface="Mangal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472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</TotalTime>
  <Words>968</Words>
  <Application>Microsoft Macintosh PowerPoint</Application>
  <PresentationFormat>On-screen Show (4:3)</PresentationFormat>
  <Paragraphs>166</Paragraphs>
  <Slides>27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Financial Literacy Training</vt:lpstr>
      <vt:lpstr>व्हिडिओ - जिनी</vt:lpstr>
      <vt:lpstr>Slide 3</vt:lpstr>
      <vt:lpstr>घरात रोख रक्‍कम ठेवण्यातील तोटे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व्‍हिडिओ – ए.टी.एम.</vt:lpstr>
      <vt:lpstr>Slide 14</vt:lpstr>
      <vt:lpstr>Slide 15</vt:lpstr>
      <vt:lpstr>ओव्‍हरड्राफ्ट, मायक्रो-ए.टी.एम.वरील चर्चा</vt:lpstr>
      <vt:lpstr>Slide 17</vt:lpstr>
      <vt:lpstr>दुसऱ्या दिवसाची सुरूवात</vt:lpstr>
      <vt:lpstr>Slide 19</vt:lpstr>
      <vt:lpstr>Slide 20</vt:lpstr>
      <vt:lpstr>Slide 21</vt:lpstr>
      <vt:lpstr>व्‍हिडिओ – प्रधानमंत्री जनधन योजनेचे प्रसारक</vt:lpstr>
      <vt:lpstr>व्‍हिडिओ – सुरक्षा विमा योजना (किराणा दुकाने)</vt:lpstr>
      <vt:lpstr>Slide 24</vt:lpstr>
      <vt:lpstr>Slide 25</vt:lpstr>
      <vt:lpstr>Slide 26</vt:lpstr>
      <vt:lpstr>समूह कृती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 Infographics</dc:title>
  <dc:creator>Utkarsh Shukla</dc:creator>
  <cp:lastModifiedBy>b012115</cp:lastModifiedBy>
  <cp:revision>161</cp:revision>
  <cp:lastPrinted>2015-09-16T02:47:42Z</cp:lastPrinted>
  <dcterms:created xsi:type="dcterms:W3CDTF">2015-09-15T06:43:44Z</dcterms:created>
  <dcterms:modified xsi:type="dcterms:W3CDTF">2015-10-13T11:55:20Z</dcterms:modified>
</cp:coreProperties>
</file>